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0" r:id="rId2"/>
    <p:sldId id="273" r:id="rId3"/>
    <p:sldId id="284" r:id="rId4"/>
    <p:sldId id="265" r:id="rId5"/>
    <p:sldId id="280" r:id="rId6"/>
    <p:sldId id="281" r:id="rId7"/>
    <p:sldId id="282" r:id="rId8"/>
    <p:sldId id="256" r:id="rId9"/>
    <p:sldId id="267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307"/>
    <a:srgbClr val="4AE430"/>
    <a:srgbClr val="CB7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042" autoAdjust="0"/>
    <p:restoredTop sz="94660"/>
  </p:normalViewPr>
  <p:slideViewPr>
    <p:cSldViewPr>
      <p:cViewPr>
        <p:scale>
          <a:sx n="95" d="100"/>
          <a:sy n="95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47901-3A4A-4910-8378-34861045DFD8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DCB3E-8167-4B15-BFAA-0B9FA90BEF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355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059016" cy="1800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i="1" dirty="0" smtClean="0">
                <a:solidFill>
                  <a:schemeClr val="accent6"/>
                </a:solidFill>
              </a:rPr>
              <a:t>Kako se razvijao bicikl?</a:t>
            </a:r>
            <a:endParaRPr lang="hr-HR" dirty="0">
              <a:solidFill>
                <a:schemeClr val="accent6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0" y="2348880"/>
            <a:ext cx="3590367" cy="383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94" y="3194163"/>
            <a:ext cx="4208799" cy="255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9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475656" y="560987"/>
            <a:ext cx="6059016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accent6"/>
                </a:solidFill>
              </a:rPr>
              <a:t>Nabroji neke dijelove bicikla.</a:t>
            </a:r>
            <a:endParaRPr lang="hr-HR" dirty="0">
              <a:solidFill>
                <a:schemeClr val="accent6"/>
              </a:solidFill>
            </a:endParaRPr>
          </a:p>
        </p:txBody>
      </p:sp>
      <p:pic>
        <p:nvPicPr>
          <p:cNvPr id="1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30" y="2564904"/>
            <a:ext cx="5734139" cy="382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0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851920" y="3933056"/>
            <a:ext cx="4176464" cy="144655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1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Vožnja bicikla</a:t>
            </a:r>
          </a:p>
          <a:p>
            <a:pPr algn="ctr"/>
            <a:endParaRPr lang="hr-HR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1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07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5" name="Rezervirano mjesto sadržaja 2"/>
          <p:cNvSpPr txBox="1">
            <a:spLocks/>
          </p:cNvSpPr>
          <p:nvPr/>
        </p:nvSpPr>
        <p:spPr>
          <a:xfrm>
            <a:off x="641708" y="1031147"/>
            <a:ext cx="8229600" cy="334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Bicikl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 je vozilo koje ima dva kotača i koje vozač pokreće vlastitom snagom te je zbog toga ekološki prihvatljivo prijevozno sredstvo.</a:t>
            </a:r>
          </a:p>
          <a:p>
            <a:pPr marL="0" indent="0">
              <a:buFont typeface="Arial" pitchFamily="34" charset="0"/>
              <a:buNone/>
            </a:pPr>
            <a:endParaRPr lang="hr-HR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23" y="2814594"/>
            <a:ext cx="6288154" cy="382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aobljeni pravokutni oblačić 10"/>
          <p:cNvSpPr/>
          <p:nvPr/>
        </p:nvSpPr>
        <p:spPr>
          <a:xfrm>
            <a:off x="436022" y="3450866"/>
            <a:ext cx="1956781" cy="825760"/>
          </a:xfrm>
          <a:prstGeom prst="wedgeRoundRectCallout">
            <a:avLst>
              <a:gd name="adj1" fmla="val 39595"/>
              <a:gd name="adj2" fmla="val 9269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KOTAČI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3" name="Zaobljeni pravokutni oblačić 12"/>
          <p:cNvSpPr/>
          <p:nvPr/>
        </p:nvSpPr>
        <p:spPr>
          <a:xfrm>
            <a:off x="3189750" y="2625106"/>
            <a:ext cx="1956781" cy="825760"/>
          </a:xfrm>
          <a:prstGeom prst="wedgeRoundRectCallout">
            <a:avLst>
              <a:gd name="adj1" fmla="val 39595"/>
              <a:gd name="adj2" fmla="val 9269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OKVIR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4" name="Zaobljeni pravokutni oblačić 13"/>
          <p:cNvSpPr/>
          <p:nvPr/>
        </p:nvSpPr>
        <p:spPr>
          <a:xfrm>
            <a:off x="4927047" y="5706955"/>
            <a:ext cx="1956781" cy="825760"/>
          </a:xfrm>
          <a:prstGeom prst="wedgeRoundRectCallout">
            <a:avLst>
              <a:gd name="adj1" fmla="val -67281"/>
              <a:gd name="adj2" fmla="val -8820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POGONSKI</a:t>
            </a:r>
          </a:p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DIO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6" name="Zaobljeni pravokutni oblačić 15"/>
          <p:cNvSpPr/>
          <p:nvPr/>
        </p:nvSpPr>
        <p:spPr>
          <a:xfrm>
            <a:off x="6641683" y="3340522"/>
            <a:ext cx="2089448" cy="936104"/>
          </a:xfrm>
          <a:prstGeom prst="wedgeRoundRectCallout">
            <a:avLst>
              <a:gd name="adj1" fmla="val -86251"/>
              <a:gd name="adj2" fmla="val -2900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UPRAVLJAČKI</a:t>
            </a:r>
          </a:p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DIO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334" y="2957107"/>
            <a:ext cx="5544616" cy="4237931"/>
          </a:xfrm>
        </p:spPr>
        <p:txBody>
          <a:bodyPr>
            <a:normAutofit/>
          </a:bodyPr>
          <a:lstStyle/>
          <a:p>
            <a:r>
              <a:rPr lang="hr-HR" sz="2800" b="1" i="1" dirty="0" smtClean="0">
                <a:solidFill>
                  <a:schemeClr val="bg1">
                    <a:lumMod val="50000"/>
                  </a:schemeClr>
                </a:solidFill>
              </a:rPr>
              <a:t>osobe koje su navršile 14 godina života</a:t>
            </a:r>
          </a:p>
          <a:p>
            <a:r>
              <a:rPr lang="hr-HR" sz="2800" b="1" i="1" dirty="0" smtClean="0">
                <a:solidFill>
                  <a:schemeClr val="bg1">
                    <a:lumMod val="50000"/>
                  </a:schemeClr>
                </a:solidFill>
              </a:rPr>
              <a:t>djeca s navršenih 9 godina života koji </a:t>
            </a:r>
            <a:r>
              <a:rPr lang="hr-HR" sz="2800" b="1" i="1" dirty="0">
                <a:solidFill>
                  <a:schemeClr val="bg1">
                    <a:lumMod val="50000"/>
                  </a:schemeClr>
                </a:solidFill>
              </a:rPr>
              <a:t>su u </a:t>
            </a:r>
            <a:r>
              <a:rPr lang="hr-HR" sz="2800" b="1" i="1" dirty="0" smtClean="0">
                <a:solidFill>
                  <a:schemeClr val="bg1">
                    <a:lumMod val="50000"/>
                  </a:schemeClr>
                </a:solidFill>
              </a:rPr>
              <a:t>školama osposobljeni za upravljanje biciklom</a:t>
            </a:r>
          </a:p>
          <a:p>
            <a:r>
              <a:rPr lang="hr-HR" sz="2800" b="1" i="1" dirty="0" smtClean="0">
                <a:solidFill>
                  <a:schemeClr val="bg1">
                    <a:lumMod val="50000"/>
                  </a:schemeClr>
                </a:solidFill>
              </a:rPr>
              <a:t>djeca s navršenih 9 godina života samo u pratnji osobe koja je navršila 16 godina</a:t>
            </a:r>
            <a:endParaRPr lang="hr-H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Naslov 1"/>
          <p:cNvSpPr>
            <a:spLocks noGrp="1"/>
          </p:cNvSpPr>
          <p:nvPr>
            <p:ph type="title"/>
          </p:nvPr>
        </p:nvSpPr>
        <p:spPr>
          <a:xfrm>
            <a:off x="1949031" y="939933"/>
            <a:ext cx="6036118" cy="9692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  <a:t>Upravljanje biciklom</a:t>
            </a:r>
            <a:endParaRPr lang="hr-HR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154">
            <a:off x="468276" y="933006"/>
            <a:ext cx="1671910" cy="1115477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2592288" cy="388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/>
          <p:cNvSpPr txBox="1"/>
          <p:nvPr/>
        </p:nvSpPr>
        <p:spPr>
          <a:xfrm>
            <a:off x="140302" y="237233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3200" b="1" i="1" dirty="0">
                <a:solidFill>
                  <a:schemeClr val="bg1">
                    <a:lumMod val="50000"/>
                  </a:schemeClr>
                </a:solidFill>
              </a:rPr>
              <a:t>Biciklom </a:t>
            </a:r>
            <a:r>
              <a:rPr lang="hr-HR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cesti </a:t>
            </a:r>
            <a:r>
              <a:rPr lang="hr-HR" sz="3200" b="1" i="1" dirty="0">
                <a:solidFill>
                  <a:schemeClr val="bg1">
                    <a:lumMod val="50000"/>
                  </a:schemeClr>
                </a:solidFill>
              </a:rPr>
              <a:t>smiju upravljati: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7789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780928"/>
            <a:ext cx="5328592" cy="4237931"/>
          </a:xfrm>
        </p:spPr>
        <p:txBody>
          <a:bodyPr>
            <a:normAutofit fontScale="92500" lnSpcReduction="20000"/>
          </a:bodyPr>
          <a:lstStyle/>
          <a:p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kretati se što bliže desnom rubu kolnika, po biciklističkoj traci ili biciklističkoj stazi</a:t>
            </a:r>
          </a:p>
          <a:p>
            <a:r>
              <a:rPr lang="hr-HR" sz="2800" i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iciklisti koji se kreću u skupini dužni su voziti jedan iza drugog</a:t>
            </a:r>
          </a:p>
          <a:p>
            <a:r>
              <a:rPr lang="hr-HR" sz="2800" b="1" i="1" dirty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hr-HR" sz="2800" b="1" i="1" dirty="0" smtClean="0">
                <a:solidFill>
                  <a:schemeClr val="accent6">
                    <a:lumMod val="50000"/>
                  </a:schemeClr>
                </a:solidFill>
              </a:rPr>
              <a:t>aštitnu kacigu</a:t>
            </a:r>
            <a:r>
              <a:rPr lang="hr-HR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za vrijeme vožnje moraju nositi biciklisti mlađi od 16 godina</a:t>
            </a:r>
          </a:p>
          <a:p>
            <a:r>
              <a:rPr lang="hr-HR" sz="2800" i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eflektirajući prsluk trebaju nositi biciklisti koji se kreću noću i danju u slučaju smanjene vidljivosti</a:t>
            </a:r>
            <a:endParaRPr lang="hr-H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Naslov 1"/>
          <p:cNvSpPr>
            <a:spLocks noGrp="1"/>
          </p:cNvSpPr>
          <p:nvPr>
            <p:ph type="title"/>
          </p:nvPr>
        </p:nvSpPr>
        <p:spPr>
          <a:xfrm>
            <a:off x="1949031" y="939933"/>
            <a:ext cx="6036118" cy="9692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  <a:t>Sigurna vožnja biciklom</a:t>
            </a:r>
            <a:endParaRPr lang="hr-HR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154">
            <a:off x="468275" y="933006"/>
            <a:ext cx="1671910" cy="1115477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9000"/>
            <a:ext cx="345368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/>
          <p:cNvSpPr txBox="1"/>
          <p:nvPr/>
        </p:nvSpPr>
        <p:spPr>
          <a:xfrm>
            <a:off x="467544" y="2165019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>
                <a:solidFill>
                  <a:schemeClr val="bg1">
                    <a:lumMod val="50000"/>
                  </a:schemeClr>
                </a:solidFill>
              </a:rPr>
              <a:t>Pravila za  </a:t>
            </a:r>
            <a:r>
              <a:rPr lang="hr-HR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sigurnu vožnju </a:t>
            </a:r>
            <a:r>
              <a:rPr lang="hr-HR" sz="3200" b="1" i="1" dirty="0">
                <a:solidFill>
                  <a:schemeClr val="bg1">
                    <a:lumMod val="50000"/>
                  </a:schemeClr>
                </a:solidFill>
              </a:rPr>
              <a:t>biciklista u prometu: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36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"/>
          <a:stretch/>
        </p:blipFill>
        <p:spPr>
          <a:xfrm>
            <a:off x="2339752" y="476672"/>
            <a:ext cx="3816424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avokutni oblačić 5"/>
          <p:cNvSpPr/>
          <p:nvPr/>
        </p:nvSpPr>
        <p:spPr>
          <a:xfrm>
            <a:off x="273404" y="5888256"/>
            <a:ext cx="4392488" cy="565523"/>
          </a:xfrm>
          <a:prstGeom prst="wedgeRectCallout">
            <a:avLst>
              <a:gd name="adj1" fmla="val 61042"/>
              <a:gd name="adj2" fmla="val 208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Provjera prometne situacije preko lijevog ramena.</a:t>
            </a:r>
            <a:endParaRPr lang="hr-HR" dirty="0"/>
          </a:p>
        </p:txBody>
      </p:sp>
      <p:sp>
        <p:nvSpPr>
          <p:cNvPr id="10" name="Pravokutni oblačić 9"/>
          <p:cNvSpPr/>
          <p:nvPr/>
        </p:nvSpPr>
        <p:spPr>
          <a:xfrm>
            <a:off x="5940152" y="5605495"/>
            <a:ext cx="2952328" cy="565523"/>
          </a:xfrm>
          <a:prstGeom prst="wedgeRectCallout">
            <a:avLst>
              <a:gd name="adj1" fmla="val -60151"/>
              <a:gd name="adj2" fmla="val -591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Odručiti</a:t>
            </a:r>
            <a:r>
              <a:rPr lang="hr-HR" dirty="0" smtClean="0"/>
              <a:t> lijevu ruku.</a:t>
            </a:r>
            <a:endParaRPr lang="hr-HR" dirty="0"/>
          </a:p>
        </p:txBody>
      </p:sp>
      <p:sp>
        <p:nvSpPr>
          <p:cNvPr id="11" name="Pravokutni oblačić 10"/>
          <p:cNvSpPr/>
          <p:nvPr/>
        </p:nvSpPr>
        <p:spPr>
          <a:xfrm>
            <a:off x="273404" y="4794291"/>
            <a:ext cx="4153618" cy="565523"/>
          </a:xfrm>
          <a:prstGeom prst="wedgeRectCallout">
            <a:avLst>
              <a:gd name="adj1" fmla="val 55271"/>
              <a:gd name="adj2" fmla="val -303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Zauzimanje položaja uz središnju crtu.</a:t>
            </a:r>
            <a:endParaRPr lang="hr-HR" dirty="0"/>
          </a:p>
        </p:txBody>
      </p:sp>
      <p:sp>
        <p:nvSpPr>
          <p:cNvPr id="12" name="Pravokutni oblačić 11"/>
          <p:cNvSpPr/>
          <p:nvPr/>
        </p:nvSpPr>
        <p:spPr>
          <a:xfrm>
            <a:off x="5652120" y="4081362"/>
            <a:ext cx="3240360" cy="1278451"/>
          </a:xfrm>
          <a:prstGeom prst="wedgeRectCallout">
            <a:avLst>
              <a:gd name="adj1" fmla="val -69648"/>
              <a:gd name="adj2" fmla="val -661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Zaustavljanje bicikla ispred raskrižja, pogled lijevo i desno, </a:t>
            </a:r>
            <a:r>
              <a:rPr lang="hr-HR" dirty="0" err="1" smtClean="0"/>
              <a:t>odručiti</a:t>
            </a:r>
            <a:r>
              <a:rPr lang="hr-HR" dirty="0" smtClean="0"/>
              <a:t> lijevu ruku i krenuti prema središtu kolnika.</a:t>
            </a:r>
            <a:endParaRPr lang="hr-HR" dirty="0"/>
          </a:p>
        </p:txBody>
      </p:sp>
      <p:sp>
        <p:nvSpPr>
          <p:cNvPr id="13" name="Pravokutni oblačić 12"/>
          <p:cNvSpPr/>
          <p:nvPr/>
        </p:nvSpPr>
        <p:spPr>
          <a:xfrm>
            <a:off x="279519" y="3470243"/>
            <a:ext cx="3528392" cy="565523"/>
          </a:xfrm>
          <a:prstGeom prst="wedgeRectCallout">
            <a:avLst>
              <a:gd name="adj1" fmla="val 57870"/>
              <a:gd name="adj2" fmla="val -943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Provjera prometne situacije preko lijevog ramena.</a:t>
            </a:r>
          </a:p>
        </p:txBody>
      </p:sp>
      <p:sp>
        <p:nvSpPr>
          <p:cNvPr id="14" name="Pravokutni oblačić 13"/>
          <p:cNvSpPr/>
          <p:nvPr/>
        </p:nvSpPr>
        <p:spPr>
          <a:xfrm>
            <a:off x="5436096" y="2845354"/>
            <a:ext cx="3456384" cy="565523"/>
          </a:xfrm>
          <a:prstGeom prst="wedgeRectCallout">
            <a:avLst>
              <a:gd name="adj1" fmla="val -75334"/>
              <a:gd name="adj2" fmla="val -959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Nastavi vožnju u luku prema kolniku na koji treba skrenuti.</a:t>
            </a:r>
            <a:endParaRPr lang="hr-HR" dirty="0"/>
          </a:p>
        </p:txBody>
      </p:sp>
      <p:sp>
        <p:nvSpPr>
          <p:cNvPr id="15" name="Pravokutni oblačić 14"/>
          <p:cNvSpPr/>
          <p:nvPr/>
        </p:nvSpPr>
        <p:spPr>
          <a:xfrm>
            <a:off x="273404" y="2097567"/>
            <a:ext cx="3534507" cy="565523"/>
          </a:xfrm>
          <a:prstGeom prst="wedgeRectCallout">
            <a:avLst>
              <a:gd name="adj1" fmla="val 34244"/>
              <a:gd name="adj2" fmla="val -1136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Pogledom udesno provjeriti mogući nailazak pješaka ili vozila.</a:t>
            </a:r>
            <a:endParaRPr lang="hr-HR" dirty="0"/>
          </a:p>
        </p:txBody>
      </p:sp>
      <p:sp>
        <p:nvSpPr>
          <p:cNvPr id="16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84776" cy="59443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  <a:t>Skretanje na raskrižju </a:t>
            </a:r>
            <a:r>
              <a:rPr lang="hr-HR" sz="4800" b="1" i="1" dirty="0">
                <a:solidFill>
                  <a:schemeClr val="accent6">
                    <a:lumMod val="50000"/>
                  </a:schemeClr>
                </a:solidFill>
              </a:rPr>
              <a:t>ulijevo</a:t>
            </a:r>
            <a:endParaRPr lang="hr-HR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Pravokutni oblačić 16"/>
          <p:cNvSpPr/>
          <p:nvPr/>
        </p:nvSpPr>
        <p:spPr>
          <a:xfrm>
            <a:off x="4742127" y="1383521"/>
            <a:ext cx="4150353" cy="791348"/>
          </a:xfrm>
          <a:prstGeom prst="wedgeRectCallout">
            <a:avLst>
              <a:gd name="adj1" fmla="val -96691"/>
              <a:gd name="adj2" fmla="val -1055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Nakon obavljenog skretanja nastavite vožnju biciklom.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216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388086" y="0"/>
            <a:ext cx="2577388" cy="2420888"/>
            <a:chOff x="42946" y="32792"/>
            <a:chExt cx="2577388" cy="2420888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6" y="32792"/>
              <a:ext cx="2577388" cy="2420888"/>
            </a:xfrm>
            <a:prstGeom prst="rect">
              <a:avLst/>
            </a:prstGeom>
          </p:spPr>
        </p:pic>
        <p:sp>
          <p:nvSpPr>
            <p:cNvPr id="5" name="TekstniOkvir 4"/>
            <p:cNvSpPr txBox="1"/>
            <p:nvPr/>
          </p:nvSpPr>
          <p:spPr>
            <a:xfrm>
              <a:off x="899592" y="836712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4000" b="1" i="1" spc="300" dirty="0" smtClean="0">
                  <a:solidFill>
                    <a:srgbClr val="CB7322"/>
                  </a:solidFill>
                </a:rPr>
                <a:t>P</a:t>
              </a:r>
              <a:endParaRPr lang="hr-HR" sz="4000" spc="300" dirty="0">
                <a:solidFill>
                  <a:srgbClr val="CB7322"/>
                </a:solidFill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6048672" cy="12839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i="1" dirty="0" smtClean="0"/>
              <a:t/>
            </a:r>
            <a:br>
              <a:rPr lang="hr-HR" b="1" i="1" dirty="0" smtClean="0"/>
            </a:br>
            <a:r>
              <a:rPr lang="hr-HR" sz="3600" i="1" dirty="0" smtClean="0"/>
              <a:t>Vožnja bicikla – vježba skretanja</a:t>
            </a:r>
            <a:r>
              <a:rPr lang="hr-HR" i="1" dirty="0"/>
              <a:t/>
            </a:r>
            <a:br>
              <a:rPr lang="hr-HR" i="1" dirty="0"/>
            </a:br>
            <a:endParaRPr lang="hr-HR" dirty="0"/>
          </a:p>
        </p:txBody>
      </p:sp>
      <p:sp>
        <p:nvSpPr>
          <p:cNvPr id="9" name="Pravokutni oblačić 8"/>
          <p:cNvSpPr/>
          <p:nvPr/>
        </p:nvSpPr>
        <p:spPr>
          <a:xfrm>
            <a:off x="251520" y="2264372"/>
            <a:ext cx="4176463" cy="4404987"/>
          </a:xfrm>
          <a:prstGeom prst="wedgeRectCallout">
            <a:avLst>
              <a:gd name="adj1" fmla="val 50017"/>
              <a:gd name="adj2" fmla="val -687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 smtClean="0"/>
              <a:t>Na školskom dvorištu </a:t>
            </a:r>
            <a:r>
              <a:rPr lang="hr-HR" sz="2400" b="1" i="1" dirty="0" smtClean="0"/>
              <a:t>vježbajmo redoslijed radnji </a:t>
            </a:r>
            <a:r>
              <a:rPr lang="hr-HR" sz="2400" i="1" dirty="0" smtClean="0"/>
              <a:t>prilikom skretanja biciklista na raskrižju ulijevo.</a:t>
            </a:r>
          </a:p>
          <a:p>
            <a:pPr algn="ctr"/>
            <a:endParaRPr lang="hr-HR" sz="2400" dirty="0" smtClean="0"/>
          </a:p>
          <a:p>
            <a:pPr algn="ctr"/>
            <a:r>
              <a:rPr lang="hr-HR" sz="2400" dirty="0" smtClean="0"/>
              <a:t>Za vježbu je predviđeno </a:t>
            </a:r>
          </a:p>
          <a:p>
            <a:pPr algn="ctr"/>
            <a:r>
              <a:rPr lang="hr-HR" sz="2400" dirty="0" smtClean="0"/>
              <a:t>vrijeme </a:t>
            </a:r>
            <a:r>
              <a:rPr lang="hr-HR" sz="2400" b="1" dirty="0" smtClean="0"/>
              <a:t>45 minuta.</a:t>
            </a:r>
            <a:endParaRPr lang="hr-HR" sz="2400" b="1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1071" y="1855301"/>
            <a:ext cx="3272566" cy="409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388086" y="0"/>
            <a:ext cx="2577388" cy="2420888"/>
            <a:chOff x="42946" y="32792"/>
            <a:chExt cx="2577388" cy="2420888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6" y="32792"/>
              <a:ext cx="2577388" cy="2420888"/>
            </a:xfrm>
            <a:prstGeom prst="rect">
              <a:avLst/>
            </a:prstGeom>
          </p:spPr>
        </p:pic>
        <p:sp>
          <p:nvSpPr>
            <p:cNvPr id="5" name="TekstniOkvir 4"/>
            <p:cNvSpPr txBox="1"/>
            <p:nvPr/>
          </p:nvSpPr>
          <p:spPr>
            <a:xfrm>
              <a:off x="899592" y="836712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4000" b="1" i="1" spc="300" dirty="0" smtClean="0">
                  <a:solidFill>
                    <a:srgbClr val="CB7322"/>
                  </a:solidFill>
                </a:rPr>
                <a:t>T</a:t>
              </a:r>
              <a:endParaRPr lang="hr-HR" sz="4000" spc="300" dirty="0">
                <a:solidFill>
                  <a:srgbClr val="CB7322"/>
                </a:solidFill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06994" y="178341"/>
            <a:ext cx="6048672" cy="12511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i="1" dirty="0" smtClean="0"/>
              <a:t/>
            </a:r>
            <a:br>
              <a:rPr lang="hr-HR" b="1" i="1" dirty="0" smtClean="0"/>
            </a:br>
            <a:r>
              <a:rPr lang="hr-HR" sz="3600" i="1" dirty="0" smtClean="0"/>
              <a:t>Moj bicikl </a:t>
            </a:r>
            <a:br>
              <a:rPr lang="hr-HR" sz="3600" i="1" dirty="0" smtClean="0"/>
            </a:br>
            <a:r>
              <a:rPr lang="hr-HR" sz="3600" i="1" dirty="0" smtClean="0"/>
              <a:t> -   </a:t>
            </a:r>
            <a:r>
              <a:rPr lang="hr-HR" sz="3600" b="1" i="1" dirty="0" smtClean="0"/>
              <a:t>crtanje</a:t>
            </a:r>
            <a:r>
              <a:rPr lang="hr-HR" i="1" dirty="0" smtClean="0"/>
              <a:t/>
            </a:r>
            <a:br>
              <a:rPr lang="hr-HR" i="1" dirty="0" smtClean="0"/>
            </a:br>
            <a:endParaRPr lang="hr-HR" dirty="0"/>
          </a:p>
        </p:txBody>
      </p:sp>
      <p:sp>
        <p:nvSpPr>
          <p:cNvPr id="9" name="Pravokutni oblačić 8"/>
          <p:cNvSpPr/>
          <p:nvPr/>
        </p:nvSpPr>
        <p:spPr>
          <a:xfrm>
            <a:off x="683568" y="2420888"/>
            <a:ext cx="2952328" cy="3921586"/>
          </a:xfrm>
          <a:prstGeom prst="wedgeRectCallout">
            <a:avLst>
              <a:gd name="adj1" fmla="val 51529"/>
              <a:gd name="adj2" fmla="val -736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i="1" dirty="0" smtClean="0"/>
              <a:t>U bilježnicu nacrtaj </a:t>
            </a:r>
            <a:r>
              <a:rPr lang="hr-HR" sz="2400" dirty="0" smtClean="0"/>
              <a:t>svoj bicikl ili bicikl koji bi želio imati te naznači dijelove bicikla.</a:t>
            </a:r>
          </a:p>
          <a:p>
            <a:pPr algn="just"/>
            <a:endParaRPr lang="hr-HR" sz="2400" dirty="0" smtClean="0"/>
          </a:p>
          <a:p>
            <a:pPr algn="ctr"/>
            <a:r>
              <a:rPr lang="hr-HR" sz="2400" dirty="0" smtClean="0"/>
              <a:t>Za crtanje je predviđeno vrijeme</a:t>
            </a:r>
          </a:p>
          <a:p>
            <a:pPr algn="ctr"/>
            <a:r>
              <a:rPr lang="hr-HR" sz="2400" b="1" dirty="0" smtClean="0"/>
              <a:t>15 minuta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93" y="2636912"/>
            <a:ext cx="4964673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3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273</Words>
  <Application>Microsoft Office PowerPoint</Application>
  <PresentationFormat>Prikaz na zaslonu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Theme</vt:lpstr>
      <vt:lpstr>Kako se razvijao bicikl?</vt:lpstr>
      <vt:lpstr>PowerPointova prezentacija</vt:lpstr>
      <vt:lpstr>PowerPointova prezentacija</vt:lpstr>
      <vt:lpstr>PowerPointova prezentacija</vt:lpstr>
      <vt:lpstr> Upravljanje biciklom</vt:lpstr>
      <vt:lpstr> Sigurna vožnja biciklom</vt:lpstr>
      <vt:lpstr> Skretanje na raskrižju ulijevo</vt:lpstr>
      <vt:lpstr> Vožnja bicikla – vježba skretanja </vt:lpstr>
      <vt:lpstr> Moj bicikl   -   crtanje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Profesor</cp:lastModifiedBy>
  <cp:revision>116</cp:revision>
  <dcterms:created xsi:type="dcterms:W3CDTF">2014-07-14T13:41:43Z</dcterms:created>
  <dcterms:modified xsi:type="dcterms:W3CDTF">2016-02-02T09:41:59Z</dcterms:modified>
</cp:coreProperties>
</file>