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13"/>
  </p:notesMasterIdLst>
  <p:sldIdLst>
    <p:sldId id="314" r:id="rId5"/>
    <p:sldId id="281" r:id="rId6"/>
    <p:sldId id="312" r:id="rId7"/>
    <p:sldId id="316" r:id="rId8"/>
    <p:sldId id="317" r:id="rId9"/>
    <p:sldId id="318" r:id="rId10"/>
    <p:sldId id="305" r:id="rId11"/>
    <p:sldId id="319" r:id="rId12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8C99"/>
    <a:srgbClr val="018C9B"/>
    <a:srgbClr val="FF5050"/>
    <a:srgbClr val="E14392"/>
    <a:srgbClr val="FFFF99"/>
    <a:srgbClr val="008E9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Svijetli stil 2 - Isticanje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22838BEF-8BB2-4498-84A7-C5851F593DF1}" styleName="Srednji stil 4 - Isticanj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77" autoAdjust="0"/>
    <p:restoredTop sz="94660"/>
  </p:normalViewPr>
  <p:slideViewPr>
    <p:cSldViewPr>
      <p:cViewPr varScale="1">
        <p:scale>
          <a:sx n="104" d="100"/>
          <a:sy n="104" d="100"/>
        </p:scale>
        <p:origin x="-216" y="-90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9DFF4B-1A11-484D-89EA-537702A2F723}" type="datetimeFigureOut">
              <a:rPr lang="sr-Latn-CS" smtClean="0"/>
              <a:pPr/>
              <a:t>1.4.2017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886FFA-3CC7-4D4B-9D06-527E8C48761B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407369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886FFA-3CC7-4D4B-9D06-527E8C48761B}" type="slidenum">
              <a:rPr lang="hr-HR" smtClean="0"/>
              <a:pPr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9798196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AA24C-FDD2-43F0-B752-4A89BC7DC585}" type="datetimeFigureOut">
              <a:rPr lang="hr-HR" smtClean="0"/>
              <a:pPr/>
              <a:t>1.4.2017.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6744-CB70-4522-A4C6-8D449D04185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AA24C-FDD2-43F0-B752-4A89BC7DC585}" type="datetimeFigureOut">
              <a:rPr lang="hr-HR" smtClean="0"/>
              <a:pPr/>
              <a:t>1.4.2017.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6744-CB70-4522-A4C6-8D449D04185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AA24C-FDD2-43F0-B752-4A89BC7DC585}" type="datetimeFigureOut">
              <a:rPr lang="hr-HR" smtClean="0"/>
              <a:pPr/>
              <a:t>1.4.2017.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6744-CB70-4522-A4C6-8D449D04185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AA24C-FDD2-43F0-B752-4A89BC7DC585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1.4.2017.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6744-CB70-4522-A4C6-8D449D041857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13210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AA24C-FDD2-43F0-B752-4A89BC7DC585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1.4.2017.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6744-CB70-4522-A4C6-8D449D041857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36879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AA24C-FDD2-43F0-B752-4A89BC7DC585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1.4.2017.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6744-CB70-4522-A4C6-8D449D041857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86665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AA24C-FDD2-43F0-B752-4A89BC7DC585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1.4.2017.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6744-CB70-4522-A4C6-8D449D041857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90274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AA24C-FDD2-43F0-B752-4A89BC7DC585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1.4.2017.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6744-CB70-4522-A4C6-8D449D041857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46619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AA24C-FDD2-43F0-B752-4A89BC7DC585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1.4.2017.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6744-CB70-4522-A4C6-8D449D041857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11741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AA24C-FDD2-43F0-B752-4A89BC7DC585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1.4.2017.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6744-CB70-4522-A4C6-8D449D041857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75149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AA24C-FDD2-43F0-B752-4A89BC7DC585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1.4.2017.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6744-CB70-4522-A4C6-8D449D041857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5791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AA24C-FDD2-43F0-B752-4A89BC7DC585}" type="datetimeFigureOut">
              <a:rPr lang="hr-HR" smtClean="0"/>
              <a:pPr/>
              <a:t>1.4.2017.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6744-CB70-4522-A4C6-8D449D04185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AA24C-FDD2-43F0-B752-4A89BC7DC585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1.4.2017.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6744-CB70-4522-A4C6-8D449D041857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10804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AA24C-FDD2-43F0-B752-4A89BC7DC585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1.4.2017.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6744-CB70-4522-A4C6-8D449D041857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32916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AA24C-FDD2-43F0-B752-4A89BC7DC585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1.4.2017.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6744-CB70-4522-A4C6-8D449D041857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30336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AA24C-FDD2-43F0-B752-4A89BC7DC585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1.4.2017.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6744-CB70-4522-A4C6-8D449D041857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01662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AA24C-FDD2-43F0-B752-4A89BC7DC585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1.4.2017.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6744-CB70-4522-A4C6-8D449D041857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74445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AA24C-FDD2-43F0-B752-4A89BC7DC585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1.4.2017.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6744-CB70-4522-A4C6-8D449D041857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85847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AA24C-FDD2-43F0-B752-4A89BC7DC585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1.4.2017.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6744-CB70-4522-A4C6-8D449D041857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68868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AA24C-FDD2-43F0-B752-4A89BC7DC585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1.4.2017.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6744-CB70-4522-A4C6-8D449D041857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06532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AA24C-FDD2-43F0-B752-4A89BC7DC585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1.4.2017.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6744-CB70-4522-A4C6-8D449D041857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63905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AA24C-FDD2-43F0-B752-4A89BC7DC585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1.4.2017.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6744-CB70-4522-A4C6-8D449D041857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0753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AA24C-FDD2-43F0-B752-4A89BC7DC585}" type="datetimeFigureOut">
              <a:rPr lang="hr-HR" smtClean="0"/>
              <a:pPr/>
              <a:t>1.4.2017.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6744-CB70-4522-A4C6-8D449D04185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AA24C-FDD2-43F0-B752-4A89BC7DC585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1.4.2017.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6744-CB70-4522-A4C6-8D449D041857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87467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AA24C-FDD2-43F0-B752-4A89BC7DC585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1.4.2017.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6744-CB70-4522-A4C6-8D449D041857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53151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AA24C-FDD2-43F0-B752-4A89BC7DC585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1.4.2017.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6744-CB70-4522-A4C6-8D449D041857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46352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AA24C-FDD2-43F0-B752-4A89BC7DC585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1.4.2017.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6744-CB70-4522-A4C6-8D449D041857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71055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AA24C-FDD2-43F0-B752-4A89BC7DC585}" type="datetimeFigureOut">
              <a:rPr lang="hr-HR" smtClean="0"/>
              <a:pPr/>
              <a:t>1.4.2017.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6744-CB70-4522-A4C6-8D449D04185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AA24C-FDD2-43F0-B752-4A89BC7DC585}" type="datetimeFigureOut">
              <a:rPr lang="hr-HR" smtClean="0"/>
              <a:pPr/>
              <a:t>1.4.2017.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6744-CB70-4522-A4C6-8D449D04185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AA24C-FDD2-43F0-B752-4A89BC7DC585}" type="datetimeFigureOut">
              <a:rPr lang="hr-HR" smtClean="0"/>
              <a:pPr/>
              <a:t>1.4.2017.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6744-CB70-4522-A4C6-8D449D04185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AA24C-FDD2-43F0-B752-4A89BC7DC585}" type="datetimeFigureOut">
              <a:rPr lang="hr-HR" smtClean="0"/>
              <a:pPr/>
              <a:t>1.4.2017.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6744-CB70-4522-A4C6-8D449D04185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AA24C-FDD2-43F0-B752-4A89BC7DC585}" type="datetimeFigureOut">
              <a:rPr lang="hr-HR" smtClean="0"/>
              <a:pPr/>
              <a:t>1.4.2017.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6744-CB70-4522-A4C6-8D449D04185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AA24C-FDD2-43F0-B752-4A89BC7DC585}" type="datetimeFigureOut">
              <a:rPr lang="hr-HR" smtClean="0"/>
              <a:pPr/>
              <a:t>1.4.2017.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6744-CB70-4522-A4C6-8D449D04185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AA24C-FDD2-43F0-B752-4A89BC7DC585}" type="datetimeFigureOut">
              <a:rPr lang="hr-HR" smtClean="0"/>
              <a:pPr/>
              <a:t>1.4.2017.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6744-CB70-4522-A4C6-8D449D04185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AA24C-FDD2-43F0-B752-4A89BC7DC585}" type="datetimeFigureOut">
              <a:rPr lang="hr-HR" smtClean="0"/>
              <a:pPr/>
              <a:t>1.4.2017.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6744-CB70-4522-A4C6-8D449D04185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AA24C-FDD2-43F0-B752-4A89BC7DC585}" type="datetimeFigureOut">
              <a:rPr lang="hr-HR" smtClean="0"/>
              <a:pPr/>
              <a:t>1.4.2017.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6744-CB70-4522-A4C6-8D449D04185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AA24C-FDD2-43F0-B752-4A89BC7DC585}" type="datetimeFigureOut">
              <a:rPr lang="hr-HR" smtClean="0"/>
              <a:pPr/>
              <a:t>1.4.2017.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6744-CB70-4522-A4C6-8D449D04185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AA24C-FDD2-43F0-B752-4A89BC7DC585}" type="datetimeFigureOut">
              <a:rPr lang="hr-HR" smtClean="0"/>
              <a:pPr/>
              <a:t>1.4.2017.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6744-CB70-4522-A4C6-8D449D04185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AA24C-FDD2-43F0-B752-4A89BC7DC585}" type="datetimeFigureOut">
              <a:rPr lang="hr-HR" smtClean="0"/>
              <a:pPr/>
              <a:t>1.4.2017.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6744-CB70-4522-A4C6-8D449D04185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AA24C-FDD2-43F0-B752-4A89BC7DC585}" type="datetimeFigureOut">
              <a:rPr lang="hr-HR" smtClean="0"/>
              <a:pPr/>
              <a:t>1.4.2017.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6744-CB70-4522-A4C6-8D449D04185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AA24C-FDD2-43F0-B752-4A89BC7DC585}" type="datetimeFigureOut">
              <a:rPr lang="hr-HR" smtClean="0"/>
              <a:pPr/>
              <a:t>1.4.2017.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6744-CB70-4522-A4C6-8D449D04185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AA24C-FDD2-43F0-B752-4A89BC7DC585}" type="datetimeFigureOut">
              <a:rPr lang="hr-HR" smtClean="0"/>
              <a:pPr/>
              <a:t>1.4.2017.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6744-CB70-4522-A4C6-8D449D04185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AA24C-FDD2-43F0-B752-4A89BC7DC585}" type="datetimeFigureOut">
              <a:rPr lang="hr-HR" smtClean="0"/>
              <a:pPr/>
              <a:t>1.4.2017.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6744-CB70-4522-A4C6-8D449D04185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AA24C-FDD2-43F0-B752-4A89BC7DC585}" type="datetimeFigureOut">
              <a:rPr lang="hr-HR" smtClean="0"/>
              <a:pPr/>
              <a:t>1.4.2017.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6744-CB70-4522-A4C6-8D449D04185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7AA24C-FDD2-43F0-B752-4A89BC7DC585}" type="datetimeFigureOut">
              <a:rPr lang="hr-HR" smtClean="0"/>
              <a:pPr/>
              <a:t>1.4.2017.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9E6744-CB70-4522-A4C6-8D449D041857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7AA24C-FDD2-43F0-B752-4A89BC7DC585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1.4.2017.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9E6744-CB70-4522-A4C6-8D449D041857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4763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7AA24C-FDD2-43F0-B752-4A89BC7DC585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1.4.2017.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9E6744-CB70-4522-A4C6-8D449D041857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3954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7AA24C-FDD2-43F0-B752-4A89BC7DC585}" type="datetimeFigureOut">
              <a:rPr lang="hr-HR" smtClean="0"/>
              <a:pPr/>
              <a:t>1.4.2017.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9E6744-CB70-4522-A4C6-8D449D041857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3851920" y="4221088"/>
            <a:ext cx="4392488" cy="132343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blurRad="6350" stA="50000" endA="300" endPos="55500" dist="50800" dir="5400000" sy="-100000" algn="bl" rotWithShape="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r-HR" sz="4000" b="1" dirty="0" smtClean="0">
                <a:solidFill>
                  <a:srgbClr val="018C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Vrste i zadaće strojeva</a:t>
            </a:r>
            <a:endParaRPr lang="hr-HR" sz="4000" b="1" dirty="0">
              <a:solidFill>
                <a:srgbClr val="018C9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107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95804" y="908720"/>
            <a:ext cx="2917595" cy="18550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5" name="TekstniOkvir 4"/>
          <p:cNvSpPr txBox="1"/>
          <p:nvPr/>
        </p:nvSpPr>
        <p:spPr>
          <a:xfrm>
            <a:off x="3228546" y="530237"/>
            <a:ext cx="591545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i="1" dirty="0">
                <a:solidFill>
                  <a:srgbClr val="008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Strojevi</a:t>
            </a:r>
            <a:r>
              <a:rPr lang="hr-HR" sz="2800" i="1" dirty="0">
                <a:solidFill>
                  <a:schemeClr val="bg1">
                    <a:lumMod val="50000"/>
                  </a:schemeClr>
                </a:solidFill>
              </a:rPr>
              <a:t> se koriste za lakše, </a:t>
            </a:r>
            <a:endParaRPr lang="hr-HR" sz="2800" i="1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hr-HR" sz="2800" i="1" dirty="0" smtClean="0">
                <a:solidFill>
                  <a:schemeClr val="bg1">
                    <a:lumMod val="50000"/>
                  </a:schemeClr>
                </a:solidFill>
              </a:rPr>
              <a:t>brže </a:t>
            </a:r>
            <a:r>
              <a:rPr lang="hr-HR" sz="2800" i="1" dirty="0">
                <a:solidFill>
                  <a:schemeClr val="bg1">
                    <a:lumMod val="50000"/>
                  </a:schemeClr>
                </a:solidFill>
              </a:rPr>
              <a:t>i preciznije obavljanje rada.</a:t>
            </a:r>
          </a:p>
          <a:p>
            <a:r>
              <a:rPr lang="hr-HR" sz="2800" i="1" dirty="0" smtClean="0">
                <a:solidFill>
                  <a:schemeClr val="bg1">
                    <a:lumMod val="50000"/>
                  </a:schemeClr>
                </a:solidFill>
              </a:rPr>
              <a:t>Temeljna </a:t>
            </a:r>
            <a:r>
              <a:rPr lang="hr-HR" sz="2800" b="1" i="1" dirty="0" smtClean="0">
                <a:solidFill>
                  <a:srgbClr val="018C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zadaća stroja </a:t>
            </a:r>
            <a:r>
              <a:rPr lang="hr-HR" sz="2800" i="1" dirty="0" smtClean="0">
                <a:solidFill>
                  <a:schemeClr val="bg1">
                    <a:lumMod val="50000"/>
                  </a:schemeClr>
                </a:solidFill>
              </a:rPr>
              <a:t>kao tehničke tvorevine je da jedan oblik energije pretvara u drugi i pri tome obavlja mehanički rad. </a:t>
            </a:r>
          </a:p>
        </p:txBody>
      </p:sp>
      <p:sp>
        <p:nvSpPr>
          <p:cNvPr id="6" name="Naslov 1"/>
          <p:cNvSpPr txBox="1">
            <a:spLocks/>
          </p:cNvSpPr>
          <p:nvPr/>
        </p:nvSpPr>
        <p:spPr>
          <a:xfrm>
            <a:off x="2051720" y="3184843"/>
            <a:ext cx="4959020" cy="85725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b="1" i="1" dirty="0" smtClean="0">
                <a:solidFill>
                  <a:srgbClr val="816D60"/>
                </a:solidFill>
              </a:rPr>
              <a:t> </a:t>
            </a:r>
            <a:r>
              <a:rPr lang="hr-HR" sz="3600" b="1" i="1" dirty="0" smtClean="0">
                <a:solidFill>
                  <a:prstClr val="white"/>
                </a:solidFill>
              </a:rPr>
              <a:t>Vrste strojeva</a:t>
            </a:r>
            <a:endParaRPr lang="hr-HR" sz="3600" dirty="0">
              <a:solidFill>
                <a:prstClr val="white"/>
              </a:solidFill>
            </a:endParaRPr>
          </a:p>
        </p:txBody>
      </p:sp>
      <p:sp>
        <p:nvSpPr>
          <p:cNvPr id="7" name="Oblačić sa strelicom gore 6"/>
          <p:cNvSpPr/>
          <p:nvPr/>
        </p:nvSpPr>
        <p:spPr>
          <a:xfrm>
            <a:off x="2051720" y="3995613"/>
            <a:ext cx="2001627" cy="1127471"/>
          </a:xfrm>
          <a:prstGeom prst="upArrowCallout">
            <a:avLst/>
          </a:prstGeom>
          <a:solidFill>
            <a:srgbClr val="00B05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Energetski strojevi</a:t>
            </a:r>
            <a:endParaRPr lang="hr-HR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77351" y="5268923"/>
            <a:ext cx="950366" cy="1427782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Oblačić sa strelicom gore 13"/>
          <p:cNvSpPr/>
          <p:nvPr/>
        </p:nvSpPr>
        <p:spPr>
          <a:xfrm>
            <a:off x="4886505" y="3972577"/>
            <a:ext cx="2124235" cy="1142171"/>
          </a:xfrm>
          <a:prstGeom prst="upArrowCallou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Radni strojevi</a:t>
            </a:r>
            <a:endParaRPr lang="hr-HR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" name="Slika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13808" y="5282473"/>
            <a:ext cx="2069628" cy="1380830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339661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/>
          </p:cNvSpPr>
          <p:nvPr/>
        </p:nvSpPr>
        <p:spPr>
          <a:xfrm>
            <a:off x="1547664" y="980728"/>
            <a:ext cx="6552728" cy="786361"/>
          </a:xfrm>
          <a:prstGeom prst="rect">
            <a:avLst/>
          </a:prstGeom>
          <a:solidFill>
            <a:srgbClr val="00B050"/>
          </a:solidFill>
          <a:ln>
            <a:solidFill>
              <a:schemeClr val="accent6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b="1" i="1" dirty="0" smtClean="0">
                <a:solidFill>
                  <a:schemeClr val="bg1"/>
                </a:solidFill>
              </a:rPr>
              <a:t>  Energetski strojevi</a:t>
            </a:r>
            <a:endParaRPr lang="hr-HR" sz="3900" dirty="0">
              <a:solidFill>
                <a:schemeClr val="bg1"/>
              </a:solidFill>
            </a:endParaRPr>
          </a:p>
        </p:txBody>
      </p:sp>
      <p:sp>
        <p:nvSpPr>
          <p:cNvPr id="12" name="TekstniOkvir 11"/>
          <p:cNvSpPr txBox="1"/>
          <p:nvPr/>
        </p:nvSpPr>
        <p:spPr>
          <a:xfrm>
            <a:off x="539552" y="2924944"/>
            <a:ext cx="496855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i="1" dirty="0" smtClean="0">
                <a:solidFill>
                  <a:srgbClr val="018C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Energetski strojevi </a:t>
            </a:r>
            <a:r>
              <a:rPr lang="hr-HR" sz="2800" i="1" dirty="0" smtClean="0">
                <a:solidFill>
                  <a:schemeClr val="bg1">
                    <a:lumMod val="50000"/>
                  </a:schemeClr>
                </a:solidFill>
              </a:rPr>
              <a:t>pretvaraju energiju vode, vjetra, Sunca, gorivih tvari i nuklearne energije u prikladan oblik za pokretanje radnih strojeva.</a:t>
            </a:r>
            <a:endParaRPr lang="hr-HR" sz="2800" b="1" i="1" dirty="0" smtClean="0">
              <a:solidFill>
                <a:srgbClr val="018C9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" name="Slika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260648"/>
            <a:ext cx="1581701" cy="23762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Oblačić sa strelicom gore 3"/>
          <p:cNvSpPr/>
          <p:nvPr/>
        </p:nvSpPr>
        <p:spPr>
          <a:xfrm>
            <a:off x="5404175" y="1916832"/>
            <a:ext cx="3096344" cy="4032448"/>
          </a:xfrm>
          <a:prstGeom prst="upArrowCallout">
            <a:avLst>
              <a:gd name="adj1" fmla="val 23782"/>
              <a:gd name="adj2" fmla="val 21032"/>
              <a:gd name="adj3" fmla="val 13863"/>
              <a:gd name="adj4" fmla="val 84458"/>
            </a:avLst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b="1" dirty="0" smtClean="0">
                <a:solidFill>
                  <a:srgbClr val="00B050"/>
                </a:solidFill>
              </a:rPr>
              <a:t>Vodeno kolo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b="1" dirty="0" smtClean="0">
                <a:solidFill>
                  <a:srgbClr val="00B050"/>
                </a:solidFill>
              </a:rPr>
              <a:t>Vjetrenjača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b="1" dirty="0" smtClean="0">
                <a:solidFill>
                  <a:srgbClr val="00B050"/>
                </a:solidFill>
              </a:rPr>
              <a:t>Parni stroj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b="1" dirty="0" smtClean="0">
                <a:solidFill>
                  <a:srgbClr val="00B050"/>
                </a:solidFill>
              </a:rPr>
              <a:t>Vodena i parna turbina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b="1" dirty="0" smtClean="0">
                <a:solidFill>
                  <a:srgbClr val="00B050"/>
                </a:solidFill>
              </a:rPr>
              <a:t>Električni generator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b="1" dirty="0" smtClean="0">
                <a:solidFill>
                  <a:srgbClr val="00B050"/>
                </a:solidFill>
              </a:rPr>
              <a:t>Elektromotor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b="1" dirty="0" smtClean="0">
                <a:solidFill>
                  <a:srgbClr val="00B050"/>
                </a:solidFill>
              </a:rPr>
              <a:t>Motori s unutarnjim izgaranjem</a:t>
            </a:r>
            <a:endParaRPr lang="hr-HR" sz="2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1023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/>
          </p:cNvSpPr>
          <p:nvPr/>
        </p:nvSpPr>
        <p:spPr>
          <a:xfrm>
            <a:off x="1547664" y="980728"/>
            <a:ext cx="6552728" cy="786361"/>
          </a:xfrm>
          <a:prstGeom prst="rect">
            <a:avLst/>
          </a:prstGeom>
          <a:solidFill>
            <a:srgbClr val="C00000"/>
          </a:solidFill>
          <a:ln>
            <a:solidFill>
              <a:schemeClr val="accent6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b="1" i="1" dirty="0" smtClean="0">
                <a:solidFill>
                  <a:schemeClr val="bg1"/>
                </a:solidFill>
              </a:rPr>
              <a:t>    Radni strojevi</a:t>
            </a:r>
            <a:endParaRPr lang="hr-HR" sz="3900" dirty="0">
              <a:solidFill>
                <a:schemeClr val="bg1"/>
              </a:solidFill>
            </a:endParaRPr>
          </a:p>
        </p:txBody>
      </p:sp>
      <p:sp>
        <p:nvSpPr>
          <p:cNvPr id="12" name="TekstniOkvir 11"/>
          <p:cNvSpPr txBox="1"/>
          <p:nvPr/>
        </p:nvSpPr>
        <p:spPr>
          <a:xfrm>
            <a:off x="373596" y="2852936"/>
            <a:ext cx="482453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i="1" dirty="0" smtClean="0">
                <a:solidFill>
                  <a:srgbClr val="018C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Radni strojevi </a:t>
            </a:r>
            <a:r>
              <a:rPr lang="hr-HR" sz="2800" i="1" dirty="0" smtClean="0">
                <a:solidFill>
                  <a:schemeClr val="bg1">
                    <a:lumMod val="50000"/>
                  </a:schemeClr>
                </a:solidFill>
              </a:rPr>
              <a:t>iskorištavaju energiju za obavljanje određene radne operacije.</a:t>
            </a:r>
          </a:p>
          <a:p>
            <a:r>
              <a:rPr lang="hr-HR" sz="2800" i="1" dirty="0" smtClean="0">
                <a:solidFill>
                  <a:schemeClr val="bg1">
                    <a:lumMod val="50000"/>
                  </a:schemeClr>
                </a:solidFill>
              </a:rPr>
              <a:t>Svaki radni stroj konstruiran je od </a:t>
            </a:r>
            <a:r>
              <a:rPr lang="hr-HR" sz="2800" b="1" i="1" dirty="0" smtClean="0">
                <a:solidFill>
                  <a:srgbClr val="018C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pogonskog, prijenosnog i radnog djela.</a:t>
            </a:r>
          </a:p>
        </p:txBody>
      </p:sp>
      <p:pic>
        <p:nvPicPr>
          <p:cNvPr id="15" name="Slika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528677"/>
            <a:ext cx="2702484" cy="18030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Oblačić sa strelicom gore 3"/>
          <p:cNvSpPr/>
          <p:nvPr/>
        </p:nvSpPr>
        <p:spPr>
          <a:xfrm>
            <a:off x="5220072" y="1954560"/>
            <a:ext cx="3528392" cy="4354760"/>
          </a:xfrm>
          <a:prstGeom prst="upArrowCallout">
            <a:avLst>
              <a:gd name="adj1" fmla="val 25000"/>
              <a:gd name="adj2" fmla="val 21032"/>
              <a:gd name="adj3" fmla="val 13658"/>
              <a:gd name="adj4" fmla="val 82462"/>
            </a:avLst>
          </a:prstGeom>
          <a:ln>
            <a:solidFill>
              <a:srgbClr val="C0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b="1" dirty="0" smtClean="0">
                <a:solidFill>
                  <a:srgbClr val="C00000"/>
                </a:solidFill>
              </a:rPr>
              <a:t>Alatni strojevi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b="1" dirty="0" smtClean="0">
                <a:solidFill>
                  <a:srgbClr val="C00000"/>
                </a:solidFill>
              </a:rPr>
              <a:t>Građevinski strojevi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b="1" dirty="0" smtClean="0">
                <a:solidFill>
                  <a:srgbClr val="C00000"/>
                </a:solidFill>
              </a:rPr>
              <a:t>Poljoprivredni strojevi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b="1" dirty="0" smtClean="0">
                <a:solidFill>
                  <a:srgbClr val="C00000"/>
                </a:solidFill>
              </a:rPr>
              <a:t>Transportni strojevi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b="1" dirty="0" smtClean="0">
                <a:solidFill>
                  <a:srgbClr val="C00000"/>
                </a:solidFill>
              </a:rPr>
              <a:t>Računalno upravljani strojevi – roboti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b="1" dirty="0" smtClean="0">
                <a:solidFill>
                  <a:srgbClr val="C00000"/>
                </a:solidFill>
              </a:rPr>
              <a:t>Rudarski strojevi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b="1" dirty="0" smtClean="0">
                <a:solidFill>
                  <a:srgbClr val="C00000"/>
                </a:solidFill>
              </a:rPr>
              <a:t>Strojevi za prijenos tekućina, plinova i para</a:t>
            </a:r>
            <a:endParaRPr lang="hr-HR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2354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/>
          </p:cNvSpPr>
          <p:nvPr/>
        </p:nvSpPr>
        <p:spPr>
          <a:xfrm>
            <a:off x="2195736" y="980728"/>
            <a:ext cx="5904656" cy="936104"/>
          </a:xfrm>
          <a:prstGeom prst="rect">
            <a:avLst/>
          </a:prstGeom>
          <a:solidFill>
            <a:srgbClr val="008C99"/>
          </a:solidFill>
          <a:ln>
            <a:solidFill>
              <a:schemeClr val="accent6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b="1" i="1" dirty="0" smtClean="0">
                <a:solidFill>
                  <a:schemeClr val="bg1"/>
                </a:solidFill>
              </a:rPr>
              <a:t>  Motori s unutarnjim izgaranjem</a:t>
            </a:r>
            <a:endParaRPr lang="hr-HR" sz="3900" dirty="0">
              <a:solidFill>
                <a:schemeClr val="bg1"/>
              </a:solidFill>
            </a:endParaRPr>
          </a:p>
        </p:txBody>
      </p:sp>
      <p:sp>
        <p:nvSpPr>
          <p:cNvPr id="12" name="TekstniOkvir 11"/>
          <p:cNvSpPr txBox="1"/>
          <p:nvPr/>
        </p:nvSpPr>
        <p:spPr>
          <a:xfrm>
            <a:off x="251520" y="2609458"/>
            <a:ext cx="4104456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i="1" dirty="0" smtClean="0">
                <a:solidFill>
                  <a:srgbClr val="018C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Motori s unutarnjim izgaranjem </a:t>
            </a:r>
            <a:r>
              <a:rPr lang="hr-HR" sz="2800" i="1" dirty="0" smtClean="0">
                <a:solidFill>
                  <a:schemeClr val="bg1">
                    <a:lumMod val="50000"/>
                  </a:schemeClr>
                </a:solidFill>
              </a:rPr>
              <a:t>pretvaraju energiju tekućih i plinovitih goriva u mehanički rad. </a:t>
            </a:r>
          </a:p>
          <a:p>
            <a:endParaRPr lang="hr-HR" sz="12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hr-HR" sz="2800" dirty="0" smtClean="0">
                <a:solidFill>
                  <a:schemeClr val="bg1">
                    <a:lumMod val="50000"/>
                  </a:schemeClr>
                </a:solidFill>
              </a:rPr>
              <a:t>Pri </a:t>
            </a:r>
            <a:r>
              <a:rPr lang="hr-HR" sz="2800" dirty="0">
                <a:solidFill>
                  <a:schemeClr val="bg1">
                    <a:lumMod val="50000"/>
                  </a:schemeClr>
                </a:solidFill>
              </a:rPr>
              <a:t>radu imaju veliku emisiju štetnih plinova te onečišćuju </a:t>
            </a:r>
            <a:r>
              <a:rPr lang="hr-HR" sz="2800" dirty="0" smtClean="0">
                <a:solidFill>
                  <a:schemeClr val="bg1">
                    <a:lumMod val="50000"/>
                  </a:schemeClr>
                </a:solidFill>
              </a:rPr>
              <a:t>atmosferu.</a:t>
            </a:r>
            <a:endParaRPr lang="hr-HR" sz="2800" b="1" i="1" dirty="0" smtClean="0">
              <a:solidFill>
                <a:srgbClr val="018C9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" name="Slika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282774"/>
            <a:ext cx="1944216" cy="19442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55976" y="2837269"/>
            <a:ext cx="4586001" cy="283758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910595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/>
          </p:cNvSpPr>
          <p:nvPr/>
        </p:nvSpPr>
        <p:spPr>
          <a:xfrm>
            <a:off x="2195736" y="980728"/>
            <a:ext cx="5904656" cy="936104"/>
          </a:xfrm>
          <a:prstGeom prst="rect">
            <a:avLst/>
          </a:prstGeom>
          <a:solidFill>
            <a:srgbClr val="008C99"/>
          </a:solidFill>
          <a:ln>
            <a:solidFill>
              <a:schemeClr val="accent6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b="1" i="1" dirty="0" smtClean="0">
                <a:solidFill>
                  <a:schemeClr val="bg1"/>
                </a:solidFill>
              </a:rPr>
              <a:t>  Računalom upravljeni strojevi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12" name="TekstniOkvir 11"/>
          <p:cNvSpPr txBox="1"/>
          <p:nvPr/>
        </p:nvSpPr>
        <p:spPr>
          <a:xfrm>
            <a:off x="467544" y="2833441"/>
            <a:ext cx="410445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i="1" dirty="0" smtClean="0">
                <a:solidFill>
                  <a:srgbClr val="018C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Računalom upravljeni strojevi (CNC strojevi) </a:t>
            </a:r>
            <a:r>
              <a:rPr lang="hr-HR" sz="2800" i="1" dirty="0" smtClean="0">
                <a:solidFill>
                  <a:schemeClr val="bg1">
                    <a:lumMod val="50000"/>
                  </a:schemeClr>
                </a:solidFill>
              </a:rPr>
              <a:t>radne operacije izvode pomoću računala i određenoga računalnog programa.</a:t>
            </a:r>
          </a:p>
        </p:txBody>
      </p:sp>
      <p:pic>
        <p:nvPicPr>
          <p:cNvPr id="15" name="Slika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923978" y="322776"/>
            <a:ext cx="1371808" cy="21022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34494" y="2708920"/>
            <a:ext cx="4396917" cy="29266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470217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/>
          </p:cNvSpPr>
          <p:nvPr/>
        </p:nvSpPr>
        <p:spPr>
          <a:xfrm>
            <a:off x="827584" y="4293096"/>
            <a:ext cx="7488832" cy="172819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2800" b="1" i="1" dirty="0" smtClean="0">
                <a:solidFill>
                  <a:prstClr val="white"/>
                </a:solidFill>
              </a:rPr>
              <a:t>Strojeve treba redovito pregledavati, održavati i na vrijeme zamijeniti dotrajale dijelove.</a:t>
            </a:r>
            <a:endParaRPr lang="hr-HR" sz="2800" b="1" i="1" dirty="0" smtClean="0">
              <a:solidFill>
                <a:srgbClr val="FF5050"/>
              </a:solidFill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11917" y="475531"/>
            <a:ext cx="5720166" cy="381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004375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098576" cy="418058"/>
          </a:xfrm>
        </p:spPr>
        <p:txBody>
          <a:bodyPr>
            <a:normAutofit fontScale="90000"/>
          </a:bodyPr>
          <a:lstStyle/>
          <a:p>
            <a:r>
              <a:rPr lang="hr-HR" sz="2400" dirty="0" smtClean="0"/>
              <a:t>Domaći rad:</a:t>
            </a:r>
            <a:endParaRPr lang="hr-HR" sz="24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r-HR" dirty="0" smtClean="0"/>
              <a:t>Odgovori na pitanja u udžbeniku, str. </a:t>
            </a:r>
            <a:r>
              <a:rPr lang="hr-HR" smtClean="0"/>
              <a:t>61.</a:t>
            </a:r>
            <a:endParaRPr lang="hr-HR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2727</TotalTime>
  <Words>213</Words>
  <Application>Microsoft Office PowerPoint</Application>
  <PresentationFormat>Prikaz na zaslonu (4:3)</PresentationFormat>
  <Paragraphs>36</Paragraphs>
  <Slides>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4</vt:i4>
      </vt:variant>
      <vt:variant>
        <vt:lpstr>Naslovi slajdova</vt:lpstr>
      </vt:variant>
      <vt:variant>
        <vt:i4>8</vt:i4>
      </vt:variant>
    </vt:vector>
  </HeadingPairs>
  <TitlesOfParts>
    <vt:vector size="12" baseType="lpstr">
      <vt:lpstr>Office Theme</vt:lpstr>
      <vt:lpstr>1_Office Theme</vt:lpstr>
      <vt:lpstr>2_Office Theme</vt:lpstr>
      <vt:lpstr>3_Office Theme</vt:lpstr>
      <vt:lpstr>Slajd 1</vt:lpstr>
      <vt:lpstr>Slajd 2</vt:lpstr>
      <vt:lpstr>Slajd 3</vt:lpstr>
      <vt:lpstr>Slajd 4</vt:lpstr>
      <vt:lpstr>Slajd 5</vt:lpstr>
      <vt:lpstr>Slajd 6</vt:lpstr>
      <vt:lpstr>Slajd 7</vt:lpstr>
      <vt:lpstr>Domaći rad: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Korisnik</dc:creator>
  <cp:lastModifiedBy>Burek</cp:lastModifiedBy>
  <cp:revision>261</cp:revision>
  <dcterms:created xsi:type="dcterms:W3CDTF">2014-07-14T13:41:43Z</dcterms:created>
  <dcterms:modified xsi:type="dcterms:W3CDTF">2017-04-01T06:36:19Z</dcterms:modified>
</cp:coreProperties>
</file>