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9" r:id="rId4"/>
    <p:sldId id="270" r:id="rId5"/>
    <p:sldId id="259" r:id="rId6"/>
    <p:sldId id="260" r:id="rId7"/>
    <p:sldId id="277" r:id="rId8"/>
    <p:sldId id="261" r:id="rId9"/>
    <p:sldId id="272" r:id="rId10"/>
    <p:sldId id="274" r:id="rId11"/>
    <p:sldId id="275" r:id="rId12"/>
    <p:sldId id="276" r:id="rId13"/>
    <p:sldId id="281" r:id="rId14"/>
    <p:sldId id="263" r:id="rId15"/>
    <p:sldId id="279" r:id="rId16"/>
    <p:sldId id="282" r:id="rId17"/>
    <p:sldId id="283" r:id="rId18"/>
    <p:sldId id="284" r:id="rId19"/>
    <p:sldId id="285" r:id="rId20"/>
    <p:sldId id="286" r:id="rId21"/>
    <p:sldId id="264" r:id="rId22"/>
    <p:sldId id="265"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B37A"/>
    <a:srgbClr val="F8F8F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27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471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210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98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6491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73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99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6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22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588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77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61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026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87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254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42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28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8010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pisi.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pisi.hr/docs/upisi_prijava.pdf" TargetMode="External"/><Relationship Id="rId2" Type="http://schemas.openxmlformats.org/officeDocument/2006/relationships/image" Target="../media/image7.tmp"/><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tmp"/></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upisi.hr/docs/Moji_podaci.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pisi.hr/docs/Obrazovni%20programi.pdf" TargetMode="External"/><Relationship Id="rId2" Type="http://schemas.openxmlformats.org/officeDocument/2006/relationships/image" Target="../media/image12.tmp"/><Relationship Id="rId1" Type="http://schemas.openxmlformats.org/officeDocument/2006/relationships/slideLayout" Target="../slideLayouts/slideLayout2.xml"/><Relationship Id="rId5" Type="http://schemas.openxmlformats.org/officeDocument/2006/relationships/hyperlink" Target="https://meduza.carnet.hr/index.php/media/watch/13122" TargetMode="External"/><Relationship Id="rId4" Type="http://schemas.openxmlformats.org/officeDocument/2006/relationships/hyperlink" Target="https://meduza.carnet.hr/index.php/media/watch/1312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s://www.upisi.hr/docs/Moj_odabir.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hyperlink" Target="https://www.upisi.hr/docs/Moj%20raspored.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pisi.hr/FA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www.upisi.hr/docs/Moji_rezultati_v_1-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upisi.hr/" TargetMode="External"/><Relationship Id="rId3" Type="http://schemas.openxmlformats.org/officeDocument/2006/relationships/hyperlink" Target="https://www.upisi.hr/docs/pravilnik_o_elementima_i_kriterijima_final.pdf" TargetMode="External"/><Relationship Id="rId7" Type="http://schemas.openxmlformats.org/officeDocument/2006/relationships/hyperlink" Target="http://www.os-mejasi-st.skole.hr/" TargetMode="External"/><Relationship Id="rId2" Type="http://schemas.openxmlformats.org/officeDocument/2006/relationships/hyperlink" Target="https://narodne-novine.nn.hr/clanci/sluzbeni/2020_05_62_1240.html" TargetMode="External"/><Relationship Id="rId1" Type="http://schemas.openxmlformats.org/officeDocument/2006/relationships/slideLayout" Target="../slideLayouts/slideLayout2.xml"/><Relationship Id="rId6" Type="http://schemas.openxmlformats.org/officeDocument/2006/relationships/hyperlink" Target="https://www.upisi.hr/docs/Primjeri_bodovanja.pdf" TargetMode="External"/><Relationship Id="rId5" Type="http://schemas.openxmlformats.org/officeDocument/2006/relationships/hyperlink" Target="https://www.upisi.hr/docs/Publikacija_redovni.pdf" TargetMode="External"/><Relationship Id="rId4" Type="http://schemas.openxmlformats.org/officeDocument/2006/relationships/hyperlink" Target="https://narodne-novine.nn.hr/clanci/sluzbeni/2017_05_47_1109.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1309" y="673448"/>
            <a:ext cx="8446909" cy="2971801"/>
          </a:xfrm>
        </p:spPr>
        <p:txBody>
          <a:bodyPr>
            <a:normAutofit/>
          </a:bodyPr>
          <a:lstStyle/>
          <a:p>
            <a:pPr algn="ctr"/>
            <a:r>
              <a:rPr lang="hr-HR"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PRIJAVE  I  UPISI  U SREDNJE ŠKOLE</a:t>
            </a:r>
          </a:p>
        </p:txBody>
      </p:sp>
      <p:sp>
        <p:nvSpPr>
          <p:cNvPr id="3" name="Subtitle 2"/>
          <p:cNvSpPr>
            <a:spLocks noGrp="1"/>
          </p:cNvSpPr>
          <p:nvPr>
            <p:ph type="subTitle" idx="1"/>
          </p:nvPr>
        </p:nvSpPr>
        <p:spPr>
          <a:xfrm>
            <a:off x="4330221" y="4794431"/>
            <a:ext cx="6400800" cy="1947333"/>
          </a:xfrm>
        </p:spPr>
        <p:txBody>
          <a:bodyPr>
            <a:normAutofit/>
          </a:bodyPr>
          <a:lstStyle/>
          <a:p>
            <a:r>
              <a:rPr lang="hr-HR"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 školsku godinu 2020./2021.</a:t>
            </a:r>
          </a:p>
        </p:txBody>
      </p:sp>
      <p:sp>
        <p:nvSpPr>
          <p:cNvPr id="4" name="Rectangle 3"/>
          <p:cNvSpPr/>
          <p:nvPr/>
        </p:nvSpPr>
        <p:spPr>
          <a:xfrm rot="21321230">
            <a:off x="7687509" y="5643151"/>
            <a:ext cx="4365298" cy="923330"/>
          </a:xfrm>
          <a:prstGeom prst="rect">
            <a:avLst/>
          </a:prstGeom>
          <a:solidFill>
            <a:schemeClr val="tx1"/>
          </a:solidFill>
        </p:spPr>
        <p:txBody>
          <a:bodyPr wrap="none" lIns="91440" tIns="45720" rIns="91440" bIns="45720">
            <a:spAutoFit/>
          </a:bodyPr>
          <a:lstStyle/>
          <a:p>
            <a:pPr algn="ctr"/>
            <a:r>
              <a:rPr lang="hr-HR" sz="5400" b="1" cap="none" spc="0" dirty="0">
                <a:ln w="0"/>
                <a:effectLst>
                  <a:outerShdw blurRad="38100" dist="19050" dir="2700000" algn="tl" rotWithShape="0">
                    <a:schemeClr val="dk1">
                      <a:alpha val="40000"/>
                    </a:schemeClr>
                  </a:outerShdw>
                </a:effectLst>
                <a:hlinkClick r:id="rId2"/>
              </a:rPr>
              <a:t>www.upisi.hr</a:t>
            </a:r>
            <a:endParaRPr lang="en-US" sz="5400" b="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820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8478" y="688994"/>
            <a:ext cx="10467656" cy="1507067"/>
          </a:xfrm>
        </p:spPr>
        <p:txBody>
          <a:bodyPr>
            <a:normAutofit fontScale="90000"/>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Vrednovanje rezultata kandidata postignutih na natjecanjima iz znanja i u sportu </a:t>
            </a:r>
          </a:p>
        </p:txBody>
      </p:sp>
      <p:sp>
        <p:nvSpPr>
          <p:cNvPr id="5" name="Pravokutnik 4"/>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788478" y="2253989"/>
            <a:ext cx="10197201" cy="3615267"/>
          </a:xfrm>
        </p:spPr>
        <p:txBody>
          <a:bodyPr>
            <a:noAutofit/>
          </a:bodyPr>
          <a:lstStyle/>
          <a:p>
            <a:r>
              <a:rPr lang="hr-HR" sz="2600" dirty="0">
                <a:solidFill>
                  <a:schemeClr val="tx1"/>
                </a:solidFill>
                <a:latin typeface="Times New Roman" panose="02020603050405020304" pitchFamily="18" charset="0"/>
                <a:cs typeface="Times New Roman" panose="02020603050405020304" pitchFamily="18" charset="0"/>
              </a:rPr>
              <a:t>Pravo na izravan upis ili dodatne bodove ostvaruju kandidati na osnovi rezultata koje su postigli na: </a:t>
            </a:r>
          </a:p>
          <a:p>
            <a:pPr lvl="1"/>
            <a:r>
              <a:rPr lang="hr-HR" sz="2200" dirty="0">
                <a:solidFill>
                  <a:schemeClr val="tx1"/>
                </a:solidFill>
                <a:latin typeface="Times New Roman" panose="02020603050405020304" pitchFamily="18" charset="0"/>
                <a:cs typeface="Times New Roman" panose="02020603050405020304" pitchFamily="18" charset="0"/>
              </a:rPr>
              <a:t>natjecanjima u znanju iz nastavnih predmeta: Hrvatskoga jezika, Matematike, prvoga stranog jezika; </a:t>
            </a:r>
          </a:p>
          <a:p>
            <a:pPr lvl="1"/>
            <a:r>
              <a:rPr lang="hr-HR" sz="2200" dirty="0">
                <a:solidFill>
                  <a:schemeClr val="tx1"/>
                </a:solidFill>
                <a:latin typeface="Times New Roman" panose="02020603050405020304" pitchFamily="18" charset="0"/>
                <a:cs typeface="Times New Roman" panose="02020603050405020304" pitchFamily="18" charset="0"/>
              </a:rPr>
              <a:t>natjecanjima u znanju iz dvaju nastavnih predmeta posebno značajnih za upis u skladu s </a:t>
            </a:r>
            <a:r>
              <a:rPr lang="hr-HR" sz="2200" i="1" dirty="0">
                <a:solidFill>
                  <a:schemeClr val="tx1"/>
                </a:solidFill>
                <a:latin typeface="Times New Roman" panose="02020603050405020304" pitchFamily="18" charset="0"/>
                <a:cs typeface="Times New Roman" panose="02020603050405020304" pitchFamily="18" charset="0"/>
              </a:rPr>
              <a:t>Popisom predmeta posebno važnih za upis</a:t>
            </a:r>
            <a:r>
              <a:rPr lang="hr-HR" sz="2200" dirty="0">
                <a:solidFill>
                  <a:schemeClr val="tx1"/>
                </a:solidFill>
                <a:latin typeface="Times New Roman" panose="02020603050405020304" pitchFamily="18" charset="0"/>
                <a:cs typeface="Times New Roman" panose="02020603050405020304" pitchFamily="18" charset="0"/>
              </a:rPr>
              <a:t>; </a:t>
            </a:r>
          </a:p>
          <a:p>
            <a:pPr lvl="1"/>
            <a:r>
              <a:rPr lang="hr-HR" sz="2200" dirty="0">
                <a:solidFill>
                  <a:schemeClr val="tx1"/>
                </a:solidFill>
                <a:latin typeface="Times New Roman" panose="02020603050405020304" pitchFamily="18" charset="0"/>
                <a:cs typeface="Times New Roman" panose="02020603050405020304" pitchFamily="18" charset="0"/>
              </a:rPr>
              <a:t>jednome natjecanju iz znanja koji samostalno određuje srednja škola iz Kataloga natjecanja i smotri učenika i učenica osnovnih i srednjih škola Republike Hrvatske, a koja se provode u organizaciji Agencije za odgoj i obrazovanje. </a:t>
            </a:r>
          </a:p>
        </p:txBody>
      </p:sp>
    </p:spTree>
    <p:extLst>
      <p:ext uri="{BB962C8B-B14F-4D97-AF65-F5344CB8AC3E}">
        <p14:creationId xmlns:p14="http://schemas.microsoft.com/office/powerpoint/2010/main" val="221967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7071" y="481811"/>
            <a:ext cx="10467656" cy="1507067"/>
          </a:xfrm>
        </p:spPr>
        <p:txBody>
          <a:bodyPr>
            <a:normAutofit/>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Vrednovanje rezultata kandidata postignutih na natjecanjima iz znanja</a:t>
            </a:r>
          </a:p>
        </p:txBody>
      </p:sp>
      <p:sp>
        <p:nvSpPr>
          <p:cNvPr id="5" name="Pravokutnik 4"/>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777071" y="1988878"/>
            <a:ext cx="10197201" cy="3615267"/>
          </a:xfrm>
        </p:spPr>
        <p:txBody>
          <a:bodyPr>
            <a:noAutofit/>
          </a:bodyPr>
          <a:lstStyle/>
          <a:p>
            <a:pPr algn="just"/>
            <a:r>
              <a:rPr lang="hr-HR" dirty="0">
                <a:solidFill>
                  <a:schemeClr val="tx1"/>
                </a:solidFill>
                <a:latin typeface="Times New Roman" panose="02020603050405020304" pitchFamily="18" charset="0"/>
                <a:cs typeface="Times New Roman" panose="02020603050405020304" pitchFamily="18" charset="0"/>
              </a:rPr>
              <a:t>Vrednuju se i boduju rezultati kandidata postignutih na državnim natjecanjima iz znanja iz </a:t>
            </a:r>
            <a:r>
              <a:rPr lang="hr-HR" i="1" dirty="0">
                <a:solidFill>
                  <a:schemeClr val="tx1"/>
                </a:solidFill>
                <a:latin typeface="Times New Roman" panose="02020603050405020304" pitchFamily="18" charset="0"/>
                <a:cs typeface="Times New Roman" panose="02020603050405020304" pitchFamily="18" charset="0"/>
              </a:rPr>
              <a:t>Kataloga natjecanja i smotri učenika i učenica osnovnih i srednjih škola Republike Hrvatske, </a:t>
            </a:r>
            <a:r>
              <a:rPr lang="hr-HR" dirty="0">
                <a:solidFill>
                  <a:schemeClr val="tx1"/>
                </a:solidFill>
                <a:latin typeface="Times New Roman" panose="02020603050405020304" pitchFamily="18" charset="0"/>
                <a:cs typeface="Times New Roman" panose="02020603050405020304" pitchFamily="18" charset="0"/>
              </a:rPr>
              <a:t>koja se provode u organizaciji Agencije za odgoj i obrazovanje. Državna/međunarodna natjecanja 	</a:t>
            </a:r>
            <a:r>
              <a:rPr lang="hr-HR" sz="2000" dirty="0">
                <a:solidFill>
                  <a:schemeClr val="tx1"/>
                </a:solidFill>
              </a:rPr>
              <a:t>Napomena: natjecanja iz znanja za osnovne i srednje škole koja su u nadležnosti Agencije za odgoj i obrazovanje nisu održana u školskoj godini 2019./2020. </a:t>
            </a:r>
            <a:endParaRPr lang="hr-HR" dirty="0">
              <a:solidFill>
                <a:schemeClr val="tx1"/>
              </a:solidFill>
              <a:latin typeface="Times New Roman" panose="02020603050405020304" pitchFamily="18" charset="0"/>
              <a:cs typeface="Times New Roman" panose="02020603050405020304" pitchFamily="18" charset="0"/>
            </a:endParaRPr>
          </a:p>
          <a:p>
            <a:pPr lvl="1" algn="just">
              <a:spcBef>
                <a:spcPts val="0"/>
              </a:spcBef>
              <a:spcAft>
                <a:spcPts val="0"/>
              </a:spcAft>
            </a:pPr>
            <a:r>
              <a:rPr lang="hr-HR" sz="2200" b="1" dirty="0">
                <a:solidFill>
                  <a:schemeClr val="tx1"/>
                </a:solidFill>
                <a:latin typeface="Times New Roman" panose="02020603050405020304" pitchFamily="18" charset="0"/>
                <a:cs typeface="Times New Roman" panose="02020603050405020304" pitchFamily="18" charset="0"/>
              </a:rPr>
              <a:t>Prvo, drugo ili treće </a:t>
            </a:r>
            <a:r>
              <a:rPr lang="hr-HR" sz="2200" dirty="0">
                <a:solidFill>
                  <a:schemeClr val="tx1"/>
                </a:solidFill>
                <a:latin typeface="Times New Roman" panose="02020603050405020304" pitchFamily="18" charset="0"/>
                <a:cs typeface="Times New Roman" panose="02020603050405020304" pitchFamily="18" charset="0"/>
              </a:rPr>
              <a:t>osvojeno mjesto kao pojedinac u 5., 6., 7. ili 8. razredu osnovnog obrazovanja – Izravan upis</a:t>
            </a:r>
          </a:p>
          <a:p>
            <a:pPr lvl="1" algn="just">
              <a:spcBef>
                <a:spcPts val="0"/>
              </a:spcBef>
              <a:spcAft>
                <a:spcPts val="0"/>
              </a:spcAft>
            </a:pPr>
            <a:r>
              <a:rPr lang="hr-HR" sz="2200" b="1" dirty="0">
                <a:solidFill>
                  <a:schemeClr val="tx1"/>
                </a:solidFill>
                <a:latin typeface="Times New Roman" panose="02020603050405020304" pitchFamily="18" charset="0"/>
                <a:cs typeface="Times New Roman" panose="02020603050405020304" pitchFamily="18" charset="0"/>
              </a:rPr>
              <a:t>Prvo </a:t>
            </a:r>
            <a:r>
              <a:rPr lang="hr-HR" sz="2200" dirty="0">
                <a:solidFill>
                  <a:schemeClr val="tx1"/>
                </a:solidFill>
                <a:latin typeface="Times New Roman" panose="02020603050405020304" pitchFamily="18" charset="0"/>
                <a:cs typeface="Times New Roman" panose="02020603050405020304" pitchFamily="18" charset="0"/>
              </a:rPr>
              <a:t>osvojeno mjesto kao član skupine u 5., 6., 7. ili 8. razredu – 4 boda</a:t>
            </a:r>
          </a:p>
          <a:p>
            <a:pPr lvl="1" algn="just">
              <a:spcBef>
                <a:spcPts val="0"/>
              </a:spcBef>
              <a:spcAft>
                <a:spcPts val="0"/>
              </a:spcAft>
            </a:pPr>
            <a:r>
              <a:rPr lang="hr-HR" sz="2200" b="1" dirty="0">
                <a:solidFill>
                  <a:schemeClr val="tx1"/>
                </a:solidFill>
                <a:latin typeface="Times New Roman" panose="02020603050405020304" pitchFamily="18" charset="0"/>
                <a:cs typeface="Times New Roman" panose="02020603050405020304" pitchFamily="18" charset="0"/>
              </a:rPr>
              <a:t>Drugo </a:t>
            </a:r>
            <a:r>
              <a:rPr lang="hr-HR" sz="2200" dirty="0">
                <a:solidFill>
                  <a:schemeClr val="tx1"/>
                </a:solidFill>
                <a:latin typeface="Times New Roman" panose="02020603050405020304" pitchFamily="18" charset="0"/>
                <a:cs typeface="Times New Roman" panose="02020603050405020304" pitchFamily="18" charset="0"/>
              </a:rPr>
              <a:t>osvojeno mjesto kao član skupine u 5., 6., 7. ili 8. razredu – 3 boda</a:t>
            </a:r>
          </a:p>
          <a:p>
            <a:pPr lvl="1" algn="just">
              <a:spcBef>
                <a:spcPts val="0"/>
              </a:spcBef>
              <a:spcAft>
                <a:spcPts val="0"/>
              </a:spcAft>
            </a:pPr>
            <a:r>
              <a:rPr lang="hr-HR" sz="2200" b="1" dirty="0">
                <a:solidFill>
                  <a:schemeClr val="tx1"/>
                </a:solidFill>
                <a:latin typeface="Times New Roman" panose="02020603050405020304" pitchFamily="18" charset="0"/>
                <a:cs typeface="Times New Roman" panose="02020603050405020304" pitchFamily="18" charset="0"/>
              </a:rPr>
              <a:t>Treće </a:t>
            </a:r>
            <a:r>
              <a:rPr lang="hr-HR" sz="2200" dirty="0">
                <a:solidFill>
                  <a:schemeClr val="tx1"/>
                </a:solidFill>
                <a:latin typeface="Times New Roman" panose="02020603050405020304" pitchFamily="18" charset="0"/>
                <a:cs typeface="Times New Roman" panose="02020603050405020304" pitchFamily="18" charset="0"/>
              </a:rPr>
              <a:t>osvojeno mjesto kao član skupine u 5., 6., 7. ili 8. razredu – 2 boda</a:t>
            </a:r>
          </a:p>
          <a:p>
            <a:pPr lvl="1" algn="just">
              <a:spcBef>
                <a:spcPts val="0"/>
              </a:spcBef>
              <a:spcAft>
                <a:spcPts val="0"/>
              </a:spcAft>
            </a:pPr>
            <a:r>
              <a:rPr lang="hr-HR" sz="2200" b="1" dirty="0">
                <a:solidFill>
                  <a:schemeClr val="tx1"/>
                </a:solidFill>
                <a:latin typeface="Times New Roman" panose="02020603050405020304" pitchFamily="18" charset="0"/>
                <a:cs typeface="Times New Roman" panose="02020603050405020304" pitchFamily="18" charset="0"/>
              </a:rPr>
              <a:t>Sudjelovanje</a:t>
            </a:r>
            <a:r>
              <a:rPr lang="hr-HR" sz="2200" dirty="0">
                <a:solidFill>
                  <a:schemeClr val="tx1"/>
                </a:solidFill>
                <a:latin typeface="Times New Roman" panose="02020603050405020304" pitchFamily="18" charset="0"/>
                <a:cs typeface="Times New Roman" panose="02020603050405020304" pitchFamily="18" charset="0"/>
              </a:rPr>
              <a:t> kao pojedinac ili član skupine u 5., 6., 7. ili 8. razredu – 1 bod</a:t>
            </a:r>
          </a:p>
          <a:p>
            <a:pPr lvl="1" algn="just"/>
            <a:endParaRPr lang="hr-HR" sz="2400" dirty="0">
              <a:solidFill>
                <a:schemeClr val="tx1"/>
              </a:solidFill>
              <a:latin typeface="Times New Roman" panose="02020603050405020304" pitchFamily="18" charset="0"/>
              <a:cs typeface="Times New Roman" panose="02020603050405020304" pitchFamily="18" charset="0"/>
            </a:endParaRPr>
          </a:p>
          <a:p>
            <a:pPr lvl="1" algn="just"/>
            <a:endParaRPr lang="hr-H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44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9067" y="609143"/>
            <a:ext cx="10467656" cy="1507067"/>
          </a:xfrm>
        </p:spPr>
        <p:txBody>
          <a:bodyPr>
            <a:normAutofit/>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Vrednovanje rezultata kandidata postignutih na sportskim natjecanjima </a:t>
            </a:r>
          </a:p>
        </p:txBody>
      </p:sp>
      <p:sp>
        <p:nvSpPr>
          <p:cNvPr id="5" name="Pravokutnik 4"/>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789067" y="2369845"/>
            <a:ext cx="10713645" cy="3615267"/>
          </a:xfrm>
        </p:spPr>
        <p:txBody>
          <a:bodyPr>
            <a:noAutofit/>
          </a:bodyPr>
          <a:lstStyle/>
          <a:p>
            <a:pPr algn="just"/>
            <a:r>
              <a:rPr lang="hr-HR" sz="2600" dirty="0">
                <a:solidFill>
                  <a:schemeClr val="tx1"/>
                </a:solidFill>
                <a:latin typeface="Times New Roman" panose="02020603050405020304" pitchFamily="18" charset="0"/>
                <a:cs typeface="Times New Roman" panose="02020603050405020304" pitchFamily="18" charset="0"/>
              </a:rPr>
              <a:t>Pravo na dodatne bodove kandidati ostvaruju na temelju službene evidencije o rezultatima održanih natjecanja školskih sportskih društava koju vodi Hrvatski školski športski savez (HŠŠS) </a:t>
            </a:r>
          </a:p>
          <a:p>
            <a:r>
              <a:rPr lang="hr-HR" sz="2400" b="1" dirty="0">
                <a:solidFill>
                  <a:schemeClr val="tx1"/>
                </a:solidFill>
                <a:latin typeface="Times New Roman" panose="02020603050405020304" pitchFamily="18" charset="0"/>
                <a:cs typeface="Times New Roman" panose="02020603050405020304" pitchFamily="18" charset="0"/>
              </a:rPr>
              <a:t>Natjecanja školskih sportskih društava </a:t>
            </a:r>
            <a:r>
              <a:rPr lang="hr-HR" sz="2800" b="1" dirty="0"/>
              <a:t>	</a:t>
            </a:r>
          </a:p>
          <a:p>
            <a:pPr lvl="1"/>
            <a:r>
              <a:rPr lang="hr-HR" sz="2100" dirty="0">
                <a:solidFill>
                  <a:schemeClr val="tx1"/>
                </a:solidFill>
                <a:latin typeface="Times New Roman" panose="02020603050405020304" pitchFamily="18" charset="0"/>
                <a:cs typeface="Times New Roman" panose="02020603050405020304" pitchFamily="18" charset="0"/>
              </a:rPr>
              <a:t>Učenici koji su na državnom natjecanju kao članovi ekipe osvojili </a:t>
            </a:r>
            <a:r>
              <a:rPr lang="hr-HR" sz="2100" b="1" dirty="0">
                <a:solidFill>
                  <a:schemeClr val="tx1"/>
                </a:solidFill>
                <a:latin typeface="Times New Roman" panose="02020603050405020304" pitchFamily="18" charset="0"/>
                <a:cs typeface="Times New Roman" panose="02020603050405020304" pitchFamily="18" charset="0"/>
              </a:rPr>
              <a:t>prvo </a:t>
            </a:r>
            <a:r>
              <a:rPr lang="hr-HR" sz="2100" dirty="0">
                <a:solidFill>
                  <a:schemeClr val="tx1"/>
                </a:solidFill>
                <a:latin typeface="Times New Roman" panose="02020603050405020304" pitchFamily="18" charset="0"/>
                <a:cs typeface="Times New Roman" panose="02020603050405020304" pitchFamily="18" charset="0"/>
              </a:rPr>
              <a:t>mjesto – 3 boda</a:t>
            </a:r>
          </a:p>
          <a:p>
            <a:pPr lvl="1"/>
            <a:r>
              <a:rPr lang="hr-HR" sz="2100" dirty="0">
                <a:solidFill>
                  <a:schemeClr val="tx1"/>
                </a:solidFill>
                <a:latin typeface="Times New Roman" panose="02020603050405020304" pitchFamily="18" charset="0"/>
                <a:cs typeface="Times New Roman" panose="02020603050405020304" pitchFamily="18" charset="0"/>
              </a:rPr>
              <a:t>Učenici koji su na državnom natjecanju kao članovi ekipe osvojili </a:t>
            </a:r>
            <a:r>
              <a:rPr lang="hr-HR" sz="2100" b="1" dirty="0">
                <a:solidFill>
                  <a:schemeClr val="tx1"/>
                </a:solidFill>
                <a:latin typeface="Times New Roman" panose="02020603050405020304" pitchFamily="18" charset="0"/>
                <a:cs typeface="Times New Roman" panose="02020603050405020304" pitchFamily="18" charset="0"/>
              </a:rPr>
              <a:t>drugo </a:t>
            </a:r>
            <a:r>
              <a:rPr lang="hr-HR" sz="2100" dirty="0">
                <a:solidFill>
                  <a:schemeClr val="tx1"/>
                </a:solidFill>
                <a:latin typeface="Times New Roman" panose="02020603050405020304" pitchFamily="18" charset="0"/>
                <a:cs typeface="Times New Roman" panose="02020603050405020304" pitchFamily="18" charset="0"/>
              </a:rPr>
              <a:t>mjesto – 2 boda</a:t>
            </a:r>
          </a:p>
          <a:p>
            <a:pPr lvl="1"/>
            <a:r>
              <a:rPr lang="hr-HR" sz="2100" dirty="0">
                <a:solidFill>
                  <a:schemeClr val="tx1"/>
                </a:solidFill>
                <a:latin typeface="Times New Roman" panose="02020603050405020304" pitchFamily="18" charset="0"/>
                <a:cs typeface="Times New Roman" panose="02020603050405020304" pitchFamily="18" charset="0"/>
              </a:rPr>
              <a:t>Učenici koji su na državnom natjecanju kao članovi ekipe osvojili </a:t>
            </a:r>
            <a:r>
              <a:rPr lang="hr-HR" sz="2100" b="1" dirty="0">
                <a:solidFill>
                  <a:schemeClr val="tx1"/>
                </a:solidFill>
                <a:latin typeface="Times New Roman" panose="02020603050405020304" pitchFamily="18" charset="0"/>
                <a:cs typeface="Times New Roman" panose="02020603050405020304" pitchFamily="18" charset="0"/>
              </a:rPr>
              <a:t>treće </a:t>
            </a:r>
            <a:r>
              <a:rPr lang="hr-HR" sz="2100" dirty="0">
                <a:solidFill>
                  <a:schemeClr val="tx1"/>
                </a:solidFill>
                <a:latin typeface="Times New Roman" panose="02020603050405020304" pitchFamily="18" charset="0"/>
                <a:cs typeface="Times New Roman" panose="02020603050405020304" pitchFamily="18" charset="0"/>
              </a:rPr>
              <a:t>mjesto – 1 bod</a:t>
            </a:r>
          </a:p>
          <a:p>
            <a:pPr lvl="1" algn="just"/>
            <a:endParaRPr lang="hr-HR"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2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306100" y="2239216"/>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p:cNvSpPr>
            <a:spLocks noGrp="1"/>
          </p:cNvSpPr>
          <p:nvPr>
            <p:ph type="title"/>
          </p:nvPr>
        </p:nvSpPr>
        <p:spPr>
          <a:xfrm>
            <a:off x="1202412" y="532681"/>
            <a:ext cx="9601196" cy="1303867"/>
          </a:xfrm>
        </p:spPr>
        <p:txBody>
          <a:bodyPr>
            <a:noAutofit/>
          </a:bodyPr>
          <a:lstStyle/>
          <a:p>
            <a:r>
              <a:rPr lang="pl-PL"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Dodatne provjere znanja i sposobnosti kandidata</a:t>
            </a:r>
            <a:endParaRPr lang="hr-HR"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zervirano mjesto sadržaja 2"/>
          <p:cNvSpPr>
            <a:spLocks noGrp="1"/>
          </p:cNvSpPr>
          <p:nvPr>
            <p:ph idx="1"/>
          </p:nvPr>
        </p:nvSpPr>
        <p:spPr>
          <a:xfrm>
            <a:off x="822221" y="1784296"/>
            <a:ext cx="10647335" cy="3318936"/>
          </a:xfrm>
        </p:spPr>
        <p:txBody>
          <a:bodyPr>
            <a:noAutofit/>
          </a:bodyPr>
          <a:lstStyle/>
          <a:p>
            <a:r>
              <a:rPr lang="hr-HR" sz="2800" dirty="0">
                <a:solidFill>
                  <a:schemeClr val="tx1"/>
                </a:solidFill>
                <a:latin typeface="Times New Roman" panose="02020603050405020304" pitchFamily="18" charset="0"/>
                <a:cs typeface="Times New Roman" panose="02020603050405020304" pitchFamily="18" charset="0"/>
              </a:rPr>
              <a:t>Provedba dodatnih provjera sklonosti i sposobnosti kandidata</a:t>
            </a:r>
          </a:p>
          <a:p>
            <a:pPr lvl="1"/>
            <a:r>
              <a:rPr lang="hr-HR" dirty="0">
                <a:solidFill>
                  <a:schemeClr val="tx1"/>
                </a:solidFill>
                <a:latin typeface="Times New Roman" panose="02020603050405020304" pitchFamily="18" charset="0"/>
                <a:cs typeface="Times New Roman" panose="02020603050405020304" pitchFamily="18" charset="0"/>
              </a:rPr>
              <a:t>Škola koja upisuje kandidata u programe obrazovanja za koje je potrebna određena tjelesna, glasovna i slična spretnost ili sposobnost, mogu provoditi provjeru sklonosti i sposobnosti kandidata za taj program obrazovanja. </a:t>
            </a:r>
          </a:p>
          <a:p>
            <a:r>
              <a:rPr lang="hr-HR" sz="2800" dirty="0">
                <a:solidFill>
                  <a:schemeClr val="tx1"/>
                </a:solidFill>
                <a:latin typeface="Times New Roman" panose="02020603050405020304" pitchFamily="18" charset="0"/>
                <a:cs typeface="Times New Roman" panose="02020603050405020304" pitchFamily="18" charset="0"/>
              </a:rPr>
              <a:t>Provjera znanja kandidata iz stranoga jezika</a:t>
            </a:r>
          </a:p>
          <a:p>
            <a:pPr lvl="1"/>
            <a:r>
              <a:rPr lang="hr-HR" dirty="0">
                <a:solidFill>
                  <a:schemeClr val="tx1"/>
                </a:solidFill>
                <a:latin typeface="Times New Roman" panose="02020603050405020304" pitchFamily="18" charset="0"/>
                <a:cs typeface="Times New Roman" panose="02020603050405020304" pitchFamily="18" charset="0"/>
              </a:rPr>
              <a:t>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a:t>
            </a:r>
          </a:p>
          <a:p>
            <a:r>
              <a:rPr lang="hr-HR" sz="2800" dirty="0">
                <a:solidFill>
                  <a:schemeClr val="tx1"/>
                </a:solidFill>
                <a:latin typeface="Times New Roman" panose="02020603050405020304" pitchFamily="18" charset="0"/>
                <a:cs typeface="Times New Roman" panose="02020603050405020304" pitchFamily="18" charset="0"/>
              </a:rPr>
              <a:t>Provjera darovitosti kandidata za upis u umjetničke škole</a:t>
            </a:r>
          </a:p>
          <a:p>
            <a:pPr lvl="1"/>
            <a:r>
              <a:rPr lang="hr-HR" dirty="0">
                <a:solidFill>
                  <a:schemeClr val="tx1"/>
                </a:solidFill>
                <a:latin typeface="Times New Roman" panose="02020603050405020304" pitchFamily="18" charset="0"/>
                <a:cs typeface="Times New Roman" panose="02020603050405020304" pitchFamily="18" charset="0"/>
              </a:rPr>
              <a:t>Likovne, glazbene i plesne škole, uz vrednovanje uspjeha kandidata u prethodnome obrazovanju, provode i ispitivanje darovitosti kandidata za pojedine vrste umjetničkoga izraza.</a:t>
            </a:r>
          </a:p>
        </p:txBody>
      </p:sp>
    </p:spTree>
    <p:extLst>
      <p:ext uri="{BB962C8B-B14F-4D97-AF65-F5344CB8AC3E}">
        <p14:creationId xmlns:p14="http://schemas.microsoft.com/office/powerpoint/2010/main" val="141311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426" y="360923"/>
            <a:ext cx="8534400" cy="1507067"/>
          </a:xfrm>
        </p:spPr>
        <p:txBody>
          <a:bodyPr/>
          <a:lstStyle/>
          <a:p>
            <a:r>
              <a:rPr lang="hr-H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Postupci u aplikaciji</a:t>
            </a:r>
          </a:p>
        </p:txBody>
      </p:sp>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777071" y="1763486"/>
            <a:ext cx="10325990" cy="4728754"/>
          </a:xfrm>
        </p:spPr>
        <p:txBody>
          <a:bodyPr>
            <a:normAutofit fontScale="77500" lnSpcReduction="20000"/>
          </a:bodyPr>
          <a:lstStyle/>
          <a:p>
            <a:pPr algn="just">
              <a:lnSpc>
                <a:spcPct val="120000"/>
              </a:lnSpc>
            </a:pPr>
            <a:r>
              <a:rPr lang="hr-HR" sz="3000" dirty="0">
                <a:solidFill>
                  <a:schemeClr val="tx1"/>
                </a:solidFill>
                <a:latin typeface="Times New Roman" panose="02020603050405020304" pitchFamily="18" charset="0"/>
                <a:cs typeface="Times New Roman" panose="02020603050405020304" pitchFamily="18" charset="0"/>
              </a:rPr>
              <a:t>Kandidati su dužni </a:t>
            </a:r>
            <a:r>
              <a:rPr lang="hr-HR" sz="3000" b="1" dirty="0">
                <a:solidFill>
                  <a:schemeClr val="tx1"/>
                </a:solidFill>
                <a:latin typeface="Times New Roman" panose="02020603050405020304" pitchFamily="18" charset="0"/>
                <a:cs typeface="Times New Roman" panose="02020603050405020304" pitchFamily="18" charset="0"/>
              </a:rPr>
              <a:t>provjeriti osobne podatke</a:t>
            </a:r>
            <a:r>
              <a:rPr lang="hr-HR" sz="3000" dirty="0">
                <a:solidFill>
                  <a:schemeClr val="tx1"/>
                </a:solidFill>
                <a:latin typeface="Times New Roman" panose="02020603050405020304" pitchFamily="18" charset="0"/>
                <a:cs typeface="Times New Roman" panose="02020603050405020304" pitchFamily="18" charset="0"/>
              </a:rPr>
              <a:t>, ocjene iz osnovne škole te, ako ih posjeduju, rezultate državnih i međunarodnih natjecanja. Ako su podaci netočni, učenici trebaju što prije obavijestiti razrednika.</a:t>
            </a:r>
          </a:p>
          <a:p>
            <a:pPr algn="just">
              <a:lnSpc>
                <a:spcPct val="120000"/>
              </a:lnSpc>
            </a:pPr>
            <a:r>
              <a:rPr lang="hr-HR" sz="3000" b="1" dirty="0">
                <a:solidFill>
                  <a:schemeClr val="tx1"/>
                </a:solidFill>
                <a:latin typeface="Times New Roman" panose="02020603050405020304" pitchFamily="18" charset="0"/>
                <a:cs typeface="Times New Roman" panose="02020603050405020304" pitchFamily="18" charset="0"/>
              </a:rPr>
              <a:t>Listu prioriteta treba pažljivo pripremiti </a:t>
            </a:r>
            <a:r>
              <a:rPr lang="hr-HR" sz="3000" dirty="0">
                <a:solidFill>
                  <a:schemeClr val="tx1"/>
                </a:solidFill>
                <a:latin typeface="Times New Roman" panose="02020603050405020304" pitchFamily="18" charset="0"/>
                <a:cs typeface="Times New Roman" panose="02020603050405020304" pitchFamily="18" charset="0"/>
              </a:rPr>
              <a:t>tako da se na vrh liste postavi obrazovni program koji se najviše želi upisati, a zatim i ostali, željenim redoslijedom. Sukladno tome, kandidat će se optimalno rasporediti na obrazovni program koji mu je najviši na listi prioriteta, a za koji se, prema ostvarenim bodovima, nalazi u sklopu upisne kvote. </a:t>
            </a:r>
          </a:p>
          <a:p>
            <a:pPr algn="just">
              <a:lnSpc>
                <a:spcPct val="120000"/>
              </a:lnSpc>
            </a:pPr>
            <a:r>
              <a:rPr lang="hr-HR" sz="3000" dirty="0">
                <a:solidFill>
                  <a:schemeClr val="tx1"/>
                </a:solidFill>
                <a:latin typeface="Times New Roman" panose="02020603050405020304" pitchFamily="18" charset="0"/>
                <a:cs typeface="Times New Roman" panose="02020603050405020304" pitchFamily="18" charset="0"/>
              </a:rPr>
              <a:t>Prilikom prijave pojedinog obrazovnog programa potrebno je odabrati prvi i drugi strani jezik i izborne predmete između ponuđenih stranih jezika i izbornih predmeta koji se u srednjoj školi predaju.</a:t>
            </a:r>
          </a:p>
          <a:p>
            <a:endParaRPr lang="hr-HR" dirty="0"/>
          </a:p>
        </p:txBody>
      </p:sp>
    </p:spTree>
    <p:extLst>
      <p:ext uri="{BB962C8B-B14F-4D97-AF65-F5344CB8AC3E}">
        <p14:creationId xmlns:p14="http://schemas.microsoft.com/office/powerpoint/2010/main" val="3602796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1C5552D2-9994-479E-99A9-A4746B5AD28C}"/>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7" name="Slika 6" descr="Zaslonski isječc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569" y="-61795"/>
            <a:ext cx="3749714" cy="2136785"/>
          </a:xfrm>
          <a:prstGeom prst="rect">
            <a:avLst/>
          </a:prstGeom>
          <a:ln>
            <a:noFill/>
          </a:ln>
          <a:effectLst>
            <a:softEdge rad="112500"/>
          </a:effectLst>
        </p:spPr>
      </p:pic>
      <p:sp>
        <p:nvSpPr>
          <p:cNvPr id="2" name="Naslov 1"/>
          <p:cNvSpPr>
            <a:spLocks noGrp="1"/>
          </p:cNvSpPr>
          <p:nvPr>
            <p:ph type="title"/>
          </p:nvPr>
        </p:nvSpPr>
        <p:spPr>
          <a:xfrm>
            <a:off x="-1127746" y="694750"/>
            <a:ext cx="9601196" cy="1303867"/>
          </a:xfrm>
        </p:spPr>
        <p:txBody>
          <a:bodyPr>
            <a:normAutofit/>
          </a:bodyPr>
          <a:lstStyle/>
          <a:p>
            <a:r>
              <a:rPr lang="hr-HR" sz="5400" b="1" dirty="0">
                <a:effectLst>
                  <a:outerShdw blurRad="38100" dist="38100" dir="2700000" algn="tl">
                    <a:srgbClr val="000000">
                      <a:alpha val="43137"/>
                    </a:srgbClr>
                  </a:outerShdw>
                </a:effectLst>
              </a:rPr>
              <a:t>Prijava u sustav</a:t>
            </a:r>
          </a:p>
        </p:txBody>
      </p:sp>
      <p:sp>
        <p:nvSpPr>
          <p:cNvPr id="3" name="Rezervirano mjesto sadržaja 2"/>
          <p:cNvSpPr>
            <a:spLocks noGrp="1"/>
          </p:cNvSpPr>
          <p:nvPr>
            <p:ph idx="1"/>
          </p:nvPr>
        </p:nvSpPr>
        <p:spPr>
          <a:xfrm>
            <a:off x="1102659" y="2082342"/>
            <a:ext cx="7557243" cy="4176033"/>
          </a:xfrm>
        </p:spPr>
        <p:txBody>
          <a:bodyPr>
            <a:normAutofit/>
          </a:bodyPr>
          <a:lstStyle/>
          <a:p>
            <a:pPr marL="457200" indent="-457200">
              <a:buFont typeface="+mj-lt"/>
              <a:buAutoNum type="arabicPeriod"/>
            </a:pPr>
            <a:r>
              <a:rPr lang="hr-HR" dirty="0"/>
              <a:t>U pregledniku upišite www.upisi.hr</a:t>
            </a:r>
          </a:p>
          <a:p>
            <a:pPr marL="457200" indent="-457200">
              <a:buFont typeface="+mj-lt"/>
              <a:buAutoNum type="arabicPeriod"/>
            </a:pPr>
            <a:r>
              <a:rPr lang="hr-HR" dirty="0"/>
              <a:t>Unos korisničkog imena i lozinke iz </a:t>
            </a:r>
            <a:r>
              <a:rPr lang="hr-HR" dirty="0" err="1"/>
              <a:t>AAI@EduHr</a:t>
            </a:r>
            <a:r>
              <a:rPr lang="hr-HR" dirty="0"/>
              <a:t> sustava</a:t>
            </a:r>
          </a:p>
          <a:p>
            <a:pPr marL="457200" indent="-457200">
              <a:buFont typeface="+mj-lt"/>
              <a:buAutoNum type="arabicPeriod"/>
            </a:pPr>
            <a:r>
              <a:rPr lang="hr-HR" dirty="0"/>
              <a:t>Ako se prvi put prijavljujete polje ”PIN” ostavite prazno</a:t>
            </a:r>
          </a:p>
          <a:p>
            <a:pPr marL="457200" indent="-457200">
              <a:buFont typeface="+mj-lt"/>
              <a:buAutoNum type="arabicPeriod"/>
            </a:pPr>
            <a:r>
              <a:rPr lang="hr-HR" dirty="0"/>
              <a:t>Zatim će sustav od Vas zatražiti unos broja mobitela na koji će Vam biti poslan PIN. </a:t>
            </a:r>
            <a:r>
              <a:rPr lang="hr-HR" b="1" dirty="0"/>
              <a:t>Zapišite ga i zapamtite!!!</a:t>
            </a:r>
          </a:p>
          <a:p>
            <a:pPr marL="457200" indent="-457200">
              <a:buFont typeface="+mj-lt"/>
              <a:buAutoNum type="arabicPeriod"/>
            </a:pPr>
            <a:r>
              <a:rPr lang="hr-HR" dirty="0"/>
              <a:t>Ponovno unesite korisničko ime, lozinku i pin </a:t>
            </a:r>
          </a:p>
          <a:p>
            <a:pPr marL="457200" indent="-457200">
              <a:buFont typeface="+mj-lt"/>
              <a:buAutoNum type="arabicPeriod"/>
            </a:pPr>
            <a:endParaRPr lang="hr-HR" dirty="0"/>
          </a:p>
          <a:p>
            <a:pPr marL="0" indent="0">
              <a:buNone/>
            </a:pPr>
            <a:r>
              <a:rPr lang="hr-HR" dirty="0">
                <a:hlinkClick r:id="rId3"/>
              </a:rPr>
              <a:t>Detaljno objašnjenje „Prijave u sustav”</a:t>
            </a:r>
            <a:endParaRPr lang="hr-HR" dirty="0"/>
          </a:p>
          <a:p>
            <a:pPr marL="457200" indent="-457200">
              <a:buFont typeface="+mj-lt"/>
              <a:buAutoNum type="arabicPeriod"/>
            </a:pPr>
            <a:endParaRPr lang="hr-HR" dirty="0"/>
          </a:p>
        </p:txBody>
      </p:sp>
      <p:pic>
        <p:nvPicPr>
          <p:cNvPr id="4" name="Slika 3"/>
          <p:cNvPicPr/>
          <p:nvPr/>
        </p:nvPicPr>
        <p:blipFill rotWithShape="1">
          <a:blip r:embed="rId4">
            <a:extLst>
              <a:ext uri="{28A0092B-C50C-407E-A947-70E740481C1C}">
                <a14:useLocalDpi xmlns:a14="http://schemas.microsoft.com/office/drawing/2010/main" val="0"/>
              </a:ext>
            </a:extLst>
          </a:blip>
          <a:srcRect l="48655" t="47962" r="10496"/>
          <a:stretch/>
        </p:blipFill>
        <p:spPr>
          <a:xfrm>
            <a:off x="8659902" y="0"/>
            <a:ext cx="3532098" cy="3997234"/>
          </a:xfrm>
          <a:prstGeom prst="rect">
            <a:avLst/>
          </a:prstGeom>
        </p:spPr>
      </p:pic>
      <p:pic>
        <p:nvPicPr>
          <p:cNvPr id="5" name="Slika 4"/>
          <p:cNvPicPr/>
          <p:nvPr/>
        </p:nvPicPr>
        <p:blipFill rotWithShape="1">
          <a:blip r:embed="rId5">
            <a:extLst>
              <a:ext uri="{28A0092B-C50C-407E-A947-70E740481C1C}">
                <a14:useLocalDpi xmlns:a14="http://schemas.microsoft.com/office/drawing/2010/main" val="0"/>
              </a:ext>
            </a:extLst>
          </a:blip>
          <a:srcRect l="36850" t="38684" r="36072" b="3929"/>
          <a:stretch/>
        </p:blipFill>
        <p:spPr>
          <a:xfrm>
            <a:off x="8673349" y="0"/>
            <a:ext cx="3518651" cy="3997234"/>
          </a:xfrm>
          <a:prstGeom prst="rect">
            <a:avLst/>
          </a:prstGeom>
        </p:spPr>
      </p:pic>
      <p:pic>
        <p:nvPicPr>
          <p:cNvPr id="6" name="Slika 5"/>
          <p:cNvPicPr/>
          <p:nvPr/>
        </p:nvPicPr>
        <p:blipFill rotWithShape="1">
          <a:blip r:embed="rId6">
            <a:extLst>
              <a:ext uri="{28A0092B-C50C-407E-A947-70E740481C1C}">
                <a14:useLocalDpi xmlns:a14="http://schemas.microsoft.com/office/drawing/2010/main" val="0"/>
              </a:ext>
            </a:extLst>
          </a:blip>
          <a:srcRect l="51753" t="42359" r="12533" b="4557"/>
          <a:stretch/>
        </p:blipFill>
        <p:spPr bwMode="auto">
          <a:xfrm>
            <a:off x="8503534" y="2809162"/>
            <a:ext cx="3858281" cy="4176034"/>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2877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5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utnik 5">
            <a:extLst>
              <a:ext uri="{FF2B5EF4-FFF2-40B4-BE49-F238E27FC236}">
                <a16:creationId xmlns:a16="http://schemas.microsoft.com/office/drawing/2014/main" id="{30227EB6-97B1-40B4-B917-0F876BF889E2}"/>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0AD858BD-8BB8-4F28-966A-B75E1BD321FE}"/>
              </a:ext>
            </a:extLst>
          </p:cNvPr>
          <p:cNvSpPr>
            <a:spLocks noGrp="1"/>
          </p:cNvSpPr>
          <p:nvPr>
            <p:ph type="title"/>
          </p:nvPr>
        </p:nvSpPr>
        <p:spPr>
          <a:xfrm>
            <a:off x="1295402" y="454339"/>
            <a:ext cx="9601196" cy="1303867"/>
          </a:xfrm>
        </p:spPr>
        <p:txBody>
          <a:bodyPr/>
          <a:lstStyle/>
          <a:p>
            <a:r>
              <a:rPr lang="hr-HR" b="1" dirty="0">
                <a:solidFill>
                  <a:schemeClr val="tx1"/>
                </a:solidFill>
              </a:rPr>
              <a:t>Kartica "Moji podaci"</a:t>
            </a:r>
          </a:p>
        </p:txBody>
      </p:sp>
      <p:sp>
        <p:nvSpPr>
          <p:cNvPr id="3" name="Rezervirano mjesto sadržaja 2">
            <a:extLst>
              <a:ext uri="{FF2B5EF4-FFF2-40B4-BE49-F238E27FC236}">
                <a16:creationId xmlns:a16="http://schemas.microsoft.com/office/drawing/2014/main" id="{6A65C5E5-AA02-4A11-BB22-2572298EAC85}"/>
              </a:ext>
            </a:extLst>
          </p:cNvPr>
          <p:cNvSpPr>
            <a:spLocks noGrp="1"/>
          </p:cNvSpPr>
          <p:nvPr>
            <p:ph idx="1"/>
          </p:nvPr>
        </p:nvSpPr>
        <p:spPr>
          <a:xfrm>
            <a:off x="675861" y="1920828"/>
            <a:ext cx="6354013" cy="3318936"/>
          </a:xfrm>
        </p:spPr>
        <p:txBody>
          <a:bodyPr/>
          <a:lstStyle/>
          <a:p>
            <a:r>
              <a:rPr lang="hr-HR" dirty="0">
                <a:solidFill>
                  <a:schemeClr val="tx1"/>
                </a:solidFill>
              </a:rPr>
              <a:t>Na kartici "Moji podaci" možeš vidjeti svoje osobne podatke, sve ocjene iz osnovne škole od 5. do 8. razreda</a:t>
            </a:r>
          </a:p>
          <a:p>
            <a:r>
              <a:rPr lang="hr-HR" dirty="0">
                <a:solidFill>
                  <a:schemeClr val="tx1"/>
                </a:solidFill>
              </a:rPr>
              <a:t>Na ovoj kartici možeš vidjeti i svoje osobne podatke. </a:t>
            </a:r>
            <a:r>
              <a:rPr lang="hr-HR" b="1" dirty="0">
                <a:solidFill>
                  <a:schemeClr val="tx1"/>
                </a:solidFill>
              </a:rPr>
              <a:t>Ako je neki od podataka netočan, obrati se razredniku u školi kako bi se taj podatak ispravio (do 8.7.2020.).</a:t>
            </a:r>
          </a:p>
          <a:p>
            <a:r>
              <a:rPr lang="hr-HR" dirty="0">
                <a:hlinkClick r:id="rId2"/>
              </a:rPr>
              <a:t>Detaljno objašnjenje kartice „Moji podaci”</a:t>
            </a:r>
            <a:endParaRPr lang="hr-HR" dirty="0"/>
          </a:p>
        </p:txBody>
      </p:sp>
      <p:pic>
        <p:nvPicPr>
          <p:cNvPr id="5" name="Slika 4">
            <a:extLst>
              <a:ext uri="{FF2B5EF4-FFF2-40B4-BE49-F238E27FC236}">
                <a16:creationId xmlns:a16="http://schemas.microsoft.com/office/drawing/2014/main" id="{F513AB0C-10AC-4871-994B-03A1939B7925}"/>
              </a:ext>
            </a:extLst>
          </p:cNvPr>
          <p:cNvPicPr>
            <a:picLocks noChangeAspect="1"/>
          </p:cNvPicPr>
          <p:nvPr/>
        </p:nvPicPr>
        <p:blipFill rotWithShape="1">
          <a:blip r:embed="rId3"/>
          <a:srcRect r="10875"/>
          <a:stretch/>
        </p:blipFill>
        <p:spPr>
          <a:xfrm>
            <a:off x="7082882" y="1758206"/>
            <a:ext cx="5162126" cy="4417580"/>
          </a:xfrm>
          <a:prstGeom prst="rect">
            <a:avLst/>
          </a:prstGeom>
        </p:spPr>
      </p:pic>
    </p:spTree>
    <p:extLst>
      <p:ext uri="{BB962C8B-B14F-4D97-AF65-F5344CB8AC3E}">
        <p14:creationId xmlns:p14="http://schemas.microsoft.com/office/powerpoint/2010/main" val="243801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utnik 7">
            <a:extLst>
              <a:ext uri="{FF2B5EF4-FFF2-40B4-BE49-F238E27FC236}">
                <a16:creationId xmlns:a16="http://schemas.microsoft.com/office/drawing/2014/main" id="{4D3E3753-F597-4823-A159-6164F513AEB2}"/>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1FFE300D-23F8-406A-9D93-7FD0E4C5CEB6}"/>
              </a:ext>
            </a:extLst>
          </p:cNvPr>
          <p:cNvSpPr>
            <a:spLocks noGrp="1"/>
          </p:cNvSpPr>
          <p:nvPr>
            <p:ph type="title"/>
          </p:nvPr>
        </p:nvSpPr>
        <p:spPr>
          <a:xfrm>
            <a:off x="2395332" y="723758"/>
            <a:ext cx="9601196" cy="1303867"/>
          </a:xfrm>
        </p:spPr>
        <p:txBody>
          <a:bodyPr/>
          <a:lstStyle/>
          <a:p>
            <a:r>
              <a:rPr lang="hr-HR" b="1" dirty="0">
                <a:solidFill>
                  <a:schemeClr val="tx1"/>
                </a:solidFill>
              </a:rPr>
              <a:t>Kartica „Obrazovni programi”</a:t>
            </a:r>
          </a:p>
        </p:txBody>
      </p:sp>
      <p:sp>
        <p:nvSpPr>
          <p:cNvPr id="3" name="Rezervirano mjesto sadržaja 2">
            <a:extLst>
              <a:ext uri="{FF2B5EF4-FFF2-40B4-BE49-F238E27FC236}">
                <a16:creationId xmlns:a16="http://schemas.microsoft.com/office/drawing/2014/main" id="{7DEFC556-4511-4A17-8136-75A94D9E02B6}"/>
              </a:ext>
            </a:extLst>
          </p:cNvPr>
          <p:cNvSpPr>
            <a:spLocks noGrp="1"/>
          </p:cNvSpPr>
          <p:nvPr>
            <p:ph idx="1"/>
          </p:nvPr>
        </p:nvSpPr>
        <p:spPr>
          <a:xfrm>
            <a:off x="689113" y="1798419"/>
            <a:ext cx="10575235" cy="896081"/>
          </a:xfrm>
        </p:spPr>
        <p:txBody>
          <a:bodyPr>
            <a:normAutofit lnSpcReduction="10000"/>
          </a:bodyPr>
          <a:lstStyle/>
          <a:p>
            <a:r>
              <a:rPr lang="hr-HR" dirty="0">
                <a:solidFill>
                  <a:schemeClr val="tx1"/>
                </a:solidFill>
              </a:rPr>
              <a:t>Na kartici "Obrazovni programi" možeš vidjeti izbornike za pretraživanje obrazovnih programa koji ti pomažu pronaći upravo onaj program koji te zanima.</a:t>
            </a:r>
          </a:p>
          <a:p>
            <a:pPr marL="0" indent="0">
              <a:buNone/>
            </a:pPr>
            <a:endParaRPr lang="hr-HR" dirty="0">
              <a:solidFill>
                <a:schemeClr val="tx1"/>
              </a:solidFill>
            </a:endParaRPr>
          </a:p>
        </p:txBody>
      </p:sp>
      <p:pic>
        <p:nvPicPr>
          <p:cNvPr id="5" name="Slika 4">
            <a:extLst>
              <a:ext uri="{FF2B5EF4-FFF2-40B4-BE49-F238E27FC236}">
                <a16:creationId xmlns:a16="http://schemas.microsoft.com/office/drawing/2014/main" id="{E8B77E5E-4821-41D0-89D9-005EB0BD9967}"/>
              </a:ext>
            </a:extLst>
          </p:cNvPr>
          <p:cNvPicPr>
            <a:picLocks noChangeAspect="1"/>
          </p:cNvPicPr>
          <p:nvPr/>
        </p:nvPicPr>
        <p:blipFill>
          <a:blip r:embed="rId2"/>
          <a:stretch>
            <a:fillRect/>
          </a:stretch>
        </p:blipFill>
        <p:spPr>
          <a:xfrm>
            <a:off x="6495255" y="2795049"/>
            <a:ext cx="5696745" cy="3497383"/>
          </a:xfrm>
          <a:prstGeom prst="rect">
            <a:avLst/>
          </a:prstGeom>
        </p:spPr>
      </p:pic>
      <p:sp>
        <p:nvSpPr>
          <p:cNvPr id="6" name="TekstniOkvir 5">
            <a:extLst>
              <a:ext uri="{FF2B5EF4-FFF2-40B4-BE49-F238E27FC236}">
                <a16:creationId xmlns:a16="http://schemas.microsoft.com/office/drawing/2014/main" id="{E59D353F-3ED0-4D14-B278-436DD4E06CBD}"/>
              </a:ext>
            </a:extLst>
          </p:cNvPr>
          <p:cNvSpPr txBox="1"/>
          <p:nvPr/>
        </p:nvSpPr>
        <p:spPr>
          <a:xfrm>
            <a:off x="622853" y="2484219"/>
            <a:ext cx="5806142" cy="3908762"/>
          </a:xfrm>
          <a:prstGeom prst="rect">
            <a:avLst/>
          </a:prstGeom>
          <a:noFill/>
        </p:spPr>
        <p:txBody>
          <a:bodyPr wrap="square" rtlCol="0">
            <a:spAutoFit/>
          </a:bodyPr>
          <a:lstStyle/>
          <a:p>
            <a:pPr marL="342900" indent="-342900">
              <a:buFont typeface="Arial" panose="020B0604020202020204" pitchFamily="34" charset="0"/>
              <a:buChar char="•"/>
            </a:pPr>
            <a:r>
              <a:rPr lang="hr-HR" sz="2400" dirty="0"/>
              <a:t>Ako si siguran/na da je tvoja želja staviti program na listu prioriteta u "Moj odabir" odnosno prijaviti ga, klikni na "Dodaj u Moj odabir„ </a:t>
            </a:r>
            <a:r>
              <a:rPr lang="hr-HR" sz="2400" b="1" dirty="0"/>
              <a:t>(biti će omogućeno tek od 8. 7. 2020.). </a:t>
            </a:r>
            <a:r>
              <a:rPr lang="hr-HR" sz="2400" dirty="0"/>
              <a:t>U suprotnome klikni na gumb "Odustani".</a:t>
            </a:r>
          </a:p>
          <a:p>
            <a:pPr marL="342900" indent="-342900">
              <a:buFont typeface="Arial" panose="020B0604020202020204" pitchFamily="34" charset="0"/>
              <a:buChar char="•"/>
            </a:pPr>
            <a:r>
              <a:rPr lang="hr-HR" sz="2400" dirty="0">
                <a:hlinkClick r:id="rId3"/>
              </a:rPr>
              <a:t>Detaljno objašnjenje kartice „Obrazovni programi”</a:t>
            </a:r>
            <a:endParaRPr lang="hr-HR" sz="2400" dirty="0"/>
          </a:p>
          <a:p>
            <a:pPr marL="342900" indent="-342900">
              <a:buFont typeface="Arial" panose="020B0604020202020204" pitchFamily="34" charset="0"/>
              <a:buChar char="•"/>
            </a:pPr>
            <a:r>
              <a:rPr lang="hr-HR" sz="2400" dirty="0">
                <a:hlinkClick r:id="rId4"/>
              </a:rPr>
              <a:t>Video „Prijava obrazovnih programa”</a:t>
            </a:r>
            <a:endParaRPr lang="hr-HR" sz="2400" dirty="0"/>
          </a:p>
          <a:p>
            <a:pPr marL="342900" indent="-342900">
              <a:buFont typeface="Arial" panose="020B0604020202020204" pitchFamily="34" charset="0"/>
              <a:buChar char="•"/>
            </a:pPr>
            <a:r>
              <a:rPr lang="hr-HR" sz="2400" dirty="0">
                <a:hlinkClick r:id="rId5"/>
              </a:rPr>
              <a:t>Video „Pretraga obrazovnih programa”</a:t>
            </a:r>
            <a:endParaRPr lang="hr-HR" sz="2400" dirty="0"/>
          </a:p>
        </p:txBody>
      </p:sp>
      <p:sp>
        <p:nvSpPr>
          <p:cNvPr id="7" name="Pravokutnik: zaobljeni kutovi 6">
            <a:extLst>
              <a:ext uri="{FF2B5EF4-FFF2-40B4-BE49-F238E27FC236}">
                <a16:creationId xmlns:a16="http://schemas.microsoft.com/office/drawing/2014/main" id="{A49CBC4C-7C90-49E4-B650-95CF4354F276}"/>
              </a:ext>
            </a:extLst>
          </p:cNvPr>
          <p:cNvSpPr/>
          <p:nvPr/>
        </p:nvSpPr>
        <p:spPr>
          <a:xfrm rot="21325602">
            <a:off x="34224" y="214242"/>
            <a:ext cx="3392555" cy="99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bg1"/>
                </a:solidFill>
                <a:effectLst>
                  <a:outerShdw blurRad="38100" dist="38100" dir="2700000" algn="tl">
                    <a:srgbClr val="000000">
                      <a:alpha val="43137"/>
                    </a:srgbClr>
                  </a:outerShdw>
                </a:effectLst>
              </a:rPr>
              <a:t>TEK OD 8. 7. 2020. </a:t>
            </a:r>
          </a:p>
        </p:txBody>
      </p:sp>
    </p:spTree>
    <p:extLst>
      <p:ext uri="{BB962C8B-B14F-4D97-AF65-F5344CB8AC3E}">
        <p14:creationId xmlns:p14="http://schemas.microsoft.com/office/powerpoint/2010/main" val="30059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DEB056C2-A715-4FC6-B53C-8D6EA9969551}"/>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7893118C-7767-4D59-83D6-5F4151561AFF}"/>
              </a:ext>
            </a:extLst>
          </p:cNvPr>
          <p:cNvSpPr>
            <a:spLocks noGrp="1"/>
          </p:cNvSpPr>
          <p:nvPr>
            <p:ph type="title"/>
          </p:nvPr>
        </p:nvSpPr>
        <p:spPr>
          <a:xfrm>
            <a:off x="2209802" y="602974"/>
            <a:ext cx="9601196" cy="1303867"/>
          </a:xfrm>
        </p:spPr>
        <p:txBody>
          <a:bodyPr/>
          <a:lstStyle/>
          <a:p>
            <a:r>
              <a:rPr lang="hr-HR" b="1" dirty="0">
                <a:solidFill>
                  <a:schemeClr val="tx1"/>
                </a:solidFill>
              </a:rPr>
              <a:t>Kartica „Moji odabir” </a:t>
            </a:r>
          </a:p>
        </p:txBody>
      </p:sp>
      <p:sp>
        <p:nvSpPr>
          <p:cNvPr id="3" name="Rezervirano mjesto sadržaja 2">
            <a:extLst>
              <a:ext uri="{FF2B5EF4-FFF2-40B4-BE49-F238E27FC236}">
                <a16:creationId xmlns:a16="http://schemas.microsoft.com/office/drawing/2014/main" id="{CE3A471F-3A62-4600-A72E-865264F2A23A}"/>
              </a:ext>
            </a:extLst>
          </p:cNvPr>
          <p:cNvSpPr>
            <a:spLocks noGrp="1"/>
          </p:cNvSpPr>
          <p:nvPr>
            <p:ph idx="1"/>
          </p:nvPr>
        </p:nvSpPr>
        <p:spPr>
          <a:xfrm>
            <a:off x="702366" y="1895061"/>
            <a:ext cx="5844209" cy="4479235"/>
          </a:xfrm>
        </p:spPr>
        <p:txBody>
          <a:bodyPr>
            <a:normAutofit fontScale="92500" lnSpcReduction="10000"/>
          </a:bodyPr>
          <a:lstStyle/>
          <a:p>
            <a:r>
              <a:rPr lang="hr-HR" sz="2600" dirty="0">
                <a:solidFill>
                  <a:schemeClr val="tx1"/>
                </a:solidFill>
              </a:rPr>
              <a:t>Na kartici Moj odabir možeš vidjeti listu prioriteta obrazovnih programa koje si prijavio/la </a:t>
            </a:r>
            <a:r>
              <a:rPr lang="hr-HR" sz="2600" b="1" dirty="0">
                <a:solidFill>
                  <a:schemeClr val="tx1"/>
                </a:solidFill>
              </a:rPr>
              <a:t>(tek od 8. 7. 2020. ). </a:t>
            </a:r>
          </a:p>
          <a:p>
            <a:r>
              <a:rPr lang="hr-HR" sz="2600" dirty="0">
                <a:solidFill>
                  <a:schemeClr val="tx1"/>
                </a:solidFill>
              </a:rPr>
              <a:t>Na 1. prioritetu mora biti obrazovni program i škola koje najviše od svih želiš upisati. Na 2. prioritetu mora biti obrazovni program i škola koje želiš upisati ako ne sakupiš dovoljno bodova ili ne zadovoljiš preduvjete za svoj 1. prioritet. </a:t>
            </a:r>
          </a:p>
          <a:p>
            <a:r>
              <a:rPr lang="hr-HR" sz="2600" dirty="0">
                <a:solidFill>
                  <a:schemeClr val="tx1"/>
                </a:solidFill>
              </a:rPr>
              <a:t>I tako dalje… </a:t>
            </a:r>
          </a:p>
          <a:p>
            <a:r>
              <a:rPr lang="hr-HR" sz="2600" dirty="0">
                <a:hlinkClick r:id="rId2"/>
              </a:rPr>
              <a:t>Detaljno objašnjenje kartice „ Moji odabir”</a:t>
            </a:r>
            <a:endParaRPr lang="hr-HR" sz="2600" dirty="0"/>
          </a:p>
          <a:p>
            <a:endParaRPr lang="hr-HR" dirty="0"/>
          </a:p>
        </p:txBody>
      </p:sp>
      <p:pic>
        <p:nvPicPr>
          <p:cNvPr id="5" name="Slika 4">
            <a:extLst>
              <a:ext uri="{FF2B5EF4-FFF2-40B4-BE49-F238E27FC236}">
                <a16:creationId xmlns:a16="http://schemas.microsoft.com/office/drawing/2014/main" id="{85E6FDAA-79D7-4CCD-9641-71D4262E3E5C}"/>
              </a:ext>
            </a:extLst>
          </p:cNvPr>
          <p:cNvPicPr>
            <a:picLocks noChangeAspect="1"/>
          </p:cNvPicPr>
          <p:nvPr/>
        </p:nvPicPr>
        <p:blipFill>
          <a:blip r:embed="rId3"/>
          <a:stretch>
            <a:fillRect/>
          </a:stretch>
        </p:blipFill>
        <p:spPr>
          <a:xfrm>
            <a:off x="6546575" y="2174459"/>
            <a:ext cx="5763429" cy="3776869"/>
          </a:xfrm>
          <a:prstGeom prst="rect">
            <a:avLst/>
          </a:prstGeom>
        </p:spPr>
      </p:pic>
      <p:sp>
        <p:nvSpPr>
          <p:cNvPr id="6" name="Pravokutnik: zaobljeni kutovi 5">
            <a:extLst>
              <a:ext uri="{FF2B5EF4-FFF2-40B4-BE49-F238E27FC236}">
                <a16:creationId xmlns:a16="http://schemas.microsoft.com/office/drawing/2014/main" id="{ED24BEAF-8B78-4CB5-A4ED-03471138DD95}"/>
              </a:ext>
            </a:extLst>
          </p:cNvPr>
          <p:cNvSpPr/>
          <p:nvPr/>
        </p:nvSpPr>
        <p:spPr>
          <a:xfrm rot="21325602">
            <a:off x="34224" y="214242"/>
            <a:ext cx="3392555" cy="99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bg1"/>
                </a:solidFill>
                <a:effectLst>
                  <a:outerShdw blurRad="38100" dist="38100" dir="2700000" algn="tl">
                    <a:srgbClr val="000000">
                      <a:alpha val="43137"/>
                    </a:srgbClr>
                  </a:outerShdw>
                </a:effectLst>
              </a:rPr>
              <a:t>TEK OD 8. 7. 2020. </a:t>
            </a:r>
          </a:p>
        </p:txBody>
      </p:sp>
    </p:spTree>
    <p:extLst>
      <p:ext uri="{BB962C8B-B14F-4D97-AF65-F5344CB8AC3E}">
        <p14:creationId xmlns:p14="http://schemas.microsoft.com/office/powerpoint/2010/main" val="70991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CB2AED18-4446-4056-B28F-7DA54B8459CE}"/>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002A723F-7E9E-42F0-A399-EB6D80E067E4}"/>
              </a:ext>
            </a:extLst>
          </p:cNvPr>
          <p:cNvSpPr>
            <a:spLocks noGrp="1"/>
          </p:cNvSpPr>
          <p:nvPr>
            <p:ph type="title"/>
          </p:nvPr>
        </p:nvSpPr>
        <p:spPr>
          <a:xfrm>
            <a:off x="1295401" y="2184032"/>
            <a:ext cx="9601196" cy="1303867"/>
          </a:xfrm>
        </p:spPr>
        <p:txBody>
          <a:bodyPr/>
          <a:lstStyle/>
          <a:p>
            <a:r>
              <a:rPr lang="hr-HR" b="1" dirty="0">
                <a:solidFill>
                  <a:schemeClr val="tx1"/>
                </a:solidFill>
              </a:rPr>
              <a:t>Kartica „Moj raspored”</a:t>
            </a:r>
          </a:p>
        </p:txBody>
      </p:sp>
      <p:sp>
        <p:nvSpPr>
          <p:cNvPr id="3" name="Rezervirano mjesto sadržaja 2">
            <a:extLst>
              <a:ext uri="{FF2B5EF4-FFF2-40B4-BE49-F238E27FC236}">
                <a16:creationId xmlns:a16="http://schemas.microsoft.com/office/drawing/2014/main" id="{80A43F24-47E0-4B51-9188-58CD97FF3763}"/>
              </a:ext>
            </a:extLst>
          </p:cNvPr>
          <p:cNvSpPr>
            <a:spLocks noGrp="1"/>
          </p:cNvSpPr>
          <p:nvPr>
            <p:ph idx="1"/>
          </p:nvPr>
        </p:nvSpPr>
        <p:spPr>
          <a:xfrm>
            <a:off x="781878" y="3220278"/>
            <a:ext cx="10614992" cy="3127512"/>
          </a:xfrm>
        </p:spPr>
        <p:txBody>
          <a:bodyPr>
            <a:normAutofit/>
          </a:bodyPr>
          <a:lstStyle/>
          <a:p>
            <a:r>
              <a:rPr lang="hr-HR" dirty="0">
                <a:solidFill>
                  <a:schemeClr val="tx1"/>
                </a:solidFill>
              </a:rPr>
              <a:t>Na kartici Moj raspored možeš vidjeti raspored dodatnih provjera vještina i sposobnosti ako obrazovni programi koje si prijavio/la provode takve provjere </a:t>
            </a:r>
            <a:r>
              <a:rPr lang="hr-HR" b="1" dirty="0">
                <a:solidFill>
                  <a:schemeClr val="tx1"/>
                </a:solidFill>
              </a:rPr>
              <a:t>(tek od 8. 7. 2020. ). </a:t>
            </a:r>
          </a:p>
          <a:p>
            <a:r>
              <a:rPr lang="hr-HR" dirty="0">
                <a:solidFill>
                  <a:schemeClr val="tx1"/>
                </a:solidFill>
              </a:rPr>
              <a:t>Navedeni su škola i program koje si prijavio/la te naziv provjere kao i termin održavanja ako je definiran. U trenutku kada srednja škola definira termin provođenja provjere, on će biti ovdje vidljiv</a:t>
            </a:r>
          </a:p>
          <a:p>
            <a:r>
              <a:rPr lang="hr-HR" dirty="0">
                <a:hlinkClick r:id="rId2"/>
              </a:rPr>
              <a:t>Detaljno objašnjenje kartice „ Moj raspored”</a:t>
            </a:r>
            <a:endParaRPr lang="hr-HR" dirty="0"/>
          </a:p>
        </p:txBody>
      </p:sp>
      <p:pic>
        <p:nvPicPr>
          <p:cNvPr id="5" name="Slika 4">
            <a:extLst>
              <a:ext uri="{FF2B5EF4-FFF2-40B4-BE49-F238E27FC236}">
                <a16:creationId xmlns:a16="http://schemas.microsoft.com/office/drawing/2014/main" id="{25E7F13C-8262-4CDF-B265-B38524093DC5}"/>
              </a:ext>
            </a:extLst>
          </p:cNvPr>
          <p:cNvPicPr>
            <a:picLocks noChangeAspect="1"/>
          </p:cNvPicPr>
          <p:nvPr/>
        </p:nvPicPr>
        <p:blipFill>
          <a:blip r:embed="rId3"/>
          <a:stretch>
            <a:fillRect/>
          </a:stretch>
        </p:blipFill>
        <p:spPr>
          <a:xfrm>
            <a:off x="3433968" y="0"/>
            <a:ext cx="7712765" cy="2451652"/>
          </a:xfrm>
          <a:prstGeom prst="rect">
            <a:avLst/>
          </a:prstGeom>
        </p:spPr>
      </p:pic>
      <p:sp>
        <p:nvSpPr>
          <p:cNvPr id="6" name="Pravokutnik: zaobljeni kutovi 5">
            <a:extLst>
              <a:ext uri="{FF2B5EF4-FFF2-40B4-BE49-F238E27FC236}">
                <a16:creationId xmlns:a16="http://schemas.microsoft.com/office/drawing/2014/main" id="{D3A6F196-AB3F-4D05-9099-75372781E53B}"/>
              </a:ext>
            </a:extLst>
          </p:cNvPr>
          <p:cNvSpPr/>
          <p:nvPr/>
        </p:nvSpPr>
        <p:spPr>
          <a:xfrm rot="21325602">
            <a:off x="34224" y="214242"/>
            <a:ext cx="3392555" cy="99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bg1"/>
                </a:solidFill>
                <a:effectLst>
                  <a:outerShdw blurRad="38100" dist="38100" dir="2700000" algn="tl">
                    <a:srgbClr val="000000">
                      <a:alpha val="43137"/>
                    </a:srgbClr>
                  </a:outerShdw>
                </a:effectLst>
              </a:rPr>
              <a:t>TEK OD 8. 7. 2020. </a:t>
            </a:r>
          </a:p>
        </p:txBody>
      </p:sp>
    </p:spTree>
    <p:extLst>
      <p:ext uri="{BB962C8B-B14F-4D97-AF65-F5344CB8AC3E}">
        <p14:creationId xmlns:p14="http://schemas.microsoft.com/office/powerpoint/2010/main" val="393494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995773" y="640080"/>
            <a:ext cx="10403264" cy="1507067"/>
          </a:xfrm>
        </p:spPr>
        <p:txBody>
          <a:bodyPr/>
          <a:lstStyle/>
          <a:p>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PRIJAVE I UPISI U SREDNJE ŠKOLE</a:t>
            </a:r>
            <a:endParaRPr lang="hr-HR" dirty="0"/>
          </a:p>
        </p:txBody>
      </p:sp>
      <p:sp>
        <p:nvSpPr>
          <p:cNvPr id="3" name="Content Placeholder 2"/>
          <p:cNvSpPr>
            <a:spLocks noGrp="1"/>
          </p:cNvSpPr>
          <p:nvPr>
            <p:ph idx="1"/>
          </p:nvPr>
        </p:nvSpPr>
        <p:spPr>
          <a:xfrm>
            <a:off x="995773" y="2369845"/>
            <a:ext cx="10300233" cy="3615267"/>
          </a:xfrm>
        </p:spPr>
        <p:txBody>
          <a:bodyPr>
            <a:noAutofit/>
          </a:bodyPr>
          <a:lstStyle/>
          <a:p>
            <a:pPr algn="just"/>
            <a:r>
              <a:rPr lang="hr-HR" sz="2600" dirty="0">
                <a:solidFill>
                  <a:schemeClr val="tx1"/>
                </a:solidFill>
                <a:latin typeface="Times New Roman" panose="02020603050405020304" pitchFamily="18" charset="0"/>
                <a:cs typeface="Times New Roman" panose="02020603050405020304" pitchFamily="18" charset="0"/>
              </a:rPr>
              <a:t>Ako učenici ili roditelji imaju pitanja ili teškoća vezanih uz prijavu u sustav, rad sa sustavom ili prijavom obrazovnih programa na adresi </a:t>
            </a:r>
            <a:r>
              <a:rPr lang="hr-HR" sz="2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rPr>
              <a:t>www.upisi.hr/FAQ</a:t>
            </a:r>
            <a:r>
              <a:rPr lang="hr-HR" sz="2600" dirty="0">
                <a:solidFill>
                  <a:schemeClr val="tx1"/>
                </a:solidFill>
                <a:latin typeface="Times New Roman" panose="02020603050405020304" pitchFamily="18" charset="0"/>
                <a:cs typeface="Times New Roman" panose="02020603050405020304" pitchFamily="18" charset="0"/>
              </a:rPr>
              <a:t> nalaze se „Često postavljena pitanja i odgovori” koji Vam mogu pomoći u rješavanju problema ili dvojbi.</a:t>
            </a:r>
          </a:p>
          <a:p>
            <a:pPr algn="just"/>
            <a:endParaRPr lang="hr-HR" sz="2600" dirty="0">
              <a:solidFill>
                <a:schemeClr val="tx1"/>
              </a:solidFill>
              <a:latin typeface="Times New Roman" panose="02020603050405020304" pitchFamily="18" charset="0"/>
              <a:cs typeface="Times New Roman" panose="02020603050405020304" pitchFamily="18" charset="0"/>
            </a:endParaRPr>
          </a:p>
          <a:p>
            <a:pPr algn="just"/>
            <a:r>
              <a:rPr lang="hr-HR" sz="2600" dirty="0">
                <a:solidFill>
                  <a:schemeClr val="tx1"/>
                </a:solidFill>
                <a:latin typeface="Times New Roman" panose="02020603050405020304" pitchFamily="18" charset="0"/>
                <a:cs typeface="Times New Roman" panose="02020603050405020304" pitchFamily="18" charset="0"/>
              </a:rPr>
              <a:t>Za dodatnu pomoć možete kontaktirati Službu za potporu korisnicima pri CARNet-u na elektroničkoj adresi: </a:t>
            </a:r>
            <a:r>
              <a:rPr lang="hr-HR" sz="2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helpdesk@skole.hr</a:t>
            </a:r>
            <a:r>
              <a:rPr lang="hr-HR" sz="2600" dirty="0">
                <a:solidFill>
                  <a:schemeClr val="tx1"/>
                </a:solidFill>
                <a:latin typeface="Times New Roman" panose="02020603050405020304" pitchFamily="18" charset="0"/>
                <a:cs typeface="Times New Roman" panose="02020603050405020304" pitchFamily="18" charset="0"/>
              </a:rPr>
              <a:t> ili telefonom na broj: </a:t>
            </a:r>
            <a:r>
              <a:rPr lang="hr-HR" sz="2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6661-500</a:t>
            </a:r>
          </a:p>
          <a:p>
            <a:pPr algn="just"/>
            <a:endParaRPr lang="hr-HR" sz="2800" dirty="0"/>
          </a:p>
        </p:txBody>
      </p:sp>
    </p:spTree>
    <p:extLst>
      <p:ext uri="{BB962C8B-B14F-4D97-AF65-F5344CB8AC3E}">
        <p14:creationId xmlns:p14="http://schemas.microsoft.com/office/powerpoint/2010/main" val="2652024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vokutnik 6">
            <a:extLst>
              <a:ext uri="{FF2B5EF4-FFF2-40B4-BE49-F238E27FC236}">
                <a16:creationId xmlns:a16="http://schemas.microsoft.com/office/drawing/2014/main" id="{000E0F72-9008-4AD7-8423-5B77255C9315}"/>
              </a:ext>
            </a:extLst>
          </p:cNvPr>
          <p:cNvSpPr/>
          <p:nvPr/>
        </p:nvSpPr>
        <p:spPr>
          <a:xfrm>
            <a:off x="622853" y="2174459"/>
            <a:ext cx="10946294" cy="383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9C303096-0ACC-4D0B-8D5C-AE4AE97CE0F6}"/>
              </a:ext>
            </a:extLst>
          </p:cNvPr>
          <p:cNvSpPr>
            <a:spLocks noGrp="1"/>
          </p:cNvSpPr>
          <p:nvPr>
            <p:ph type="title"/>
          </p:nvPr>
        </p:nvSpPr>
        <p:spPr>
          <a:xfrm>
            <a:off x="2590804" y="369587"/>
            <a:ext cx="9601196" cy="1303867"/>
          </a:xfrm>
        </p:spPr>
        <p:txBody>
          <a:bodyPr/>
          <a:lstStyle/>
          <a:p>
            <a:r>
              <a:rPr lang="hr-HR" b="1" dirty="0">
                <a:solidFill>
                  <a:schemeClr val="tx1"/>
                </a:solidFill>
              </a:rPr>
              <a:t>Kartica „Moji rezultati” </a:t>
            </a:r>
          </a:p>
        </p:txBody>
      </p:sp>
      <p:sp>
        <p:nvSpPr>
          <p:cNvPr id="3" name="Rezervirano mjesto sadržaja 2">
            <a:extLst>
              <a:ext uri="{FF2B5EF4-FFF2-40B4-BE49-F238E27FC236}">
                <a16:creationId xmlns:a16="http://schemas.microsoft.com/office/drawing/2014/main" id="{79CF1662-38D8-4201-9A12-AA48787D47AB}"/>
              </a:ext>
            </a:extLst>
          </p:cNvPr>
          <p:cNvSpPr>
            <a:spLocks noGrp="1"/>
          </p:cNvSpPr>
          <p:nvPr>
            <p:ph idx="1"/>
          </p:nvPr>
        </p:nvSpPr>
        <p:spPr>
          <a:xfrm>
            <a:off x="622853" y="1372009"/>
            <a:ext cx="4638260" cy="4867230"/>
          </a:xfrm>
        </p:spPr>
        <p:txBody>
          <a:bodyPr>
            <a:normAutofit/>
          </a:bodyPr>
          <a:lstStyle/>
          <a:p>
            <a:r>
              <a:rPr lang="hr-HR" dirty="0">
                <a:solidFill>
                  <a:schemeClr val="tx1"/>
                </a:solidFill>
              </a:rPr>
              <a:t>Na kartici „Moji rezultati“ možeš vidjeti popis škola i programa koje si prijavio/la zajedno s bodovima, rangom, upisnom kvotom i informacijom jesu li preduvjeti zadovoljeni </a:t>
            </a:r>
            <a:r>
              <a:rPr lang="hr-HR" b="1" dirty="0">
                <a:solidFill>
                  <a:schemeClr val="tx1"/>
                </a:solidFill>
              </a:rPr>
              <a:t>(tek od 8. 7. 2020.). </a:t>
            </a:r>
            <a:endParaRPr lang="hr-HR" dirty="0">
              <a:solidFill>
                <a:schemeClr val="tx1"/>
              </a:solidFill>
            </a:endParaRPr>
          </a:p>
          <a:p>
            <a:r>
              <a:rPr lang="hr-HR" dirty="0">
                <a:solidFill>
                  <a:schemeClr val="tx1"/>
                </a:solidFill>
              </a:rPr>
              <a:t>Klikom na poveznicu „Detaljno“ prikazat će ti se detaljni podaci o ostvarenim bodovima i rangu za tu školu. </a:t>
            </a:r>
          </a:p>
          <a:p>
            <a:r>
              <a:rPr lang="hr-HR" dirty="0">
                <a:hlinkClick r:id="rId2"/>
              </a:rPr>
              <a:t>Detaljno objašnjenje kartice „ Moji rezultati”</a:t>
            </a:r>
            <a:endParaRPr lang="hr-HR" dirty="0"/>
          </a:p>
        </p:txBody>
      </p:sp>
      <p:sp>
        <p:nvSpPr>
          <p:cNvPr id="4" name="Pravokutnik: zaobljeni kutovi 3">
            <a:extLst>
              <a:ext uri="{FF2B5EF4-FFF2-40B4-BE49-F238E27FC236}">
                <a16:creationId xmlns:a16="http://schemas.microsoft.com/office/drawing/2014/main" id="{EB19A81A-0C8B-4829-A177-721163CAA5F5}"/>
              </a:ext>
            </a:extLst>
          </p:cNvPr>
          <p:cNvSpPr/>
          <p:nvPr/>
        </p:nvSpPr>
        <p:spPr>
          <a:xfrm rot="21325602">
            <a:off x="34224" y="214242"/>
            <a:ext cx="3392555" cy="993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a:solidFill>
                  <a:schemeClr val="bg1"/>
                </a:solidFill>
                <a:effectLst>
                  <a:outerShdw blurRad="38100" dist="38100" dir="2700000" algn="tl">
                    <a:srgbClr val="000000">
                      <a:alpha val="43137"/>
                    </a:srgbClr>
                  </a:outerShdw>
                </a:effectLst>
              </a:rPr>
              <a:t>TEK OD 8. 7. 2020. </a:t>
            </a:r>
          </a:p>
        </p:txBody>
      </p:sp>
      <p:pic>
        <p:nvPicPr>
          <p:cNvPr id="6" name="Slika 5">
            <a:extLst>
              <a:ext uri="{FF2B5EF4-FFF2-40B4-BE49-F238E27FC236}">
                <a16:creationId xmlns:a16="http://schemas.microsoft.com/office/drawing/2014/main" id="{31698F2B-926D-4EF5-B6D0-C4D9971B66B0}"/>
              </a:ext>
            </a:extLst>
          </p:cNvPr>
          <p:cNvPicPr>
            <a:picLocks noChangeAspect="1"/>
          </p:cNvPicPr>
          <p:nvPr/>
        </p:nvPicPr>
        <p:blipFill>
          <a:blip r:embed="rId3"/>
          <a:stretch>
            <a:fillRect/>
          </a:stretch>
        </p:blipFill>
        <p:spPr>
          <a:xfrm>
            <a:off x="5168348" y="2174459"/>
            <a:ext cx="7023652" cy="3697357"/>
          </a:xfrm>
          <a:prstGeom prst="rect">
            <a:avLst/>
          </a:prstGeom>
        </p:spPr>
      </p:pic>
    </p:spTree>
    <p:extLst>
      <p:ext uri="{BB962C8B-B14F-4D97-AF65-F5344CB8AC3E}">
        <p14:creationId xmlns:p14="http://schemas.microsoft.com/office/powerpoint/2010/main" val="221799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292" y="629435"/>
            <a:ext cx="9601196" cy="1303867"/>
          </a:xfrm>
        </p:spPr>
        <p:txBody>
          <a:bodyPr>
            <a:normAutofit fontScale="90000"/>
          </a:bodyPr>
          <a:lstStyle/>
          <a:p>
            <a:r>
              <a:rPr lang="hr-H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Kontinuirano praćenje bodovnog stanja</a:t>
            </a:r>
          </a:p>
        </p:txBody>
      </p:sp>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1290199" y="2246810"/>
            <a:ext cx="9656289" cy="4342915"/>
          </a:xfrm>
        </p:spPr>
        <p:txBody>
          <a:bodyPr>
            <a:normAutofit/>
          </a:bodyPr>
          <a:lstStyle/>
          <a:p>
            <a:r>
              <a:rPr lang="hr-HR" dirty="0">
                <a:solidFill>
                  <a:schemeClr val="tx1"/>
                </a:solidFill>
                <a:latin typeface="Times New Roman" panose="02020603050405020304" pitchFamily="18" charset="0"/>
                <a:cs typeface="Times New Roman" panose="02020603050405020304" pitchFamily="18" charset="0"/>
              </a:rPr>
              <a:t>Od samog početka prijava obrazovnih programa </a:t>
            </a:r>
            <a:r>
              <a:rPr lang="hr-HR" b="1" dirty="0">
                <a:solidFill>
                  <a:schemeClr val="tx1"/>
                </a:solidFill>
                <a:latin typeface="Times New Roman" panose="02020603050405020304" pitchFamily="18" charset="0"/>
                <a:cs typeface="Times New Roman" panose="02020603050405020304" pitchFamily="18" charset="0"/>
              </a:rPr>
              <a:t>(od 8.7.2020.) </a:t>
            </a:r>
            <a:r>
              <a:rPr lang="hr-HR" dirty="0">
                <a:solidFill>
                  <a:schemeClr val="tx1"/>
                </a:solidFill>
                <a:latin typeface="Times New Roman" panose="02020603050405020304" pitchFamily="18" charset="0"/>
                <a:cs typeface="Times New Roman" panose="02020603050405020304" pitchFamily="18" charset="0"/>
              </a:rPr>
              <a:t>bit će moguće pratiti bodovno stanje za svaki prijavljeni obrazovni program.</a:t>
            </a:r>
          </a:p>
          <a:p>
            <a:r>
              <a:rPr lang="hr-HR" dirty="0">
                <a:solidFill>
                  <a:schemeClr val="tx1"/>
                </a:solidFill>
                <a:latin typeface="Times New Roman" panose="02020603050405020304" pitchFamily="18" charset="0"/>
                <a:cs typeface="Times New Roman" panose="02020603050405020304" pitchFamily="18" charset="0"/>
              </a:rPr>
              <a:t>Ogledne ljestvice odraz su trenutačnog bodovnog stanja izračunatog na temelju podataka koji su trenutačno u sustavu. Podložne su promjenama – obnavljaju se svakih sat vremena</a:t>
            </a:r>
          </a:p>
          <a:p>
            <a:r>
              <a:rPr lang="hr-HR" dirty="0">
                <a:solidFill>
                  <a:schemeClr val="tx1"/>
                </a:solidFill>
                <a:latin typeface="Times New Roman" panose="02020603050405020304" pitchFamily="18" charset="0"/>
                <a:cs typeface="Times New Roman" panose="02020603050405020304" pitchFamily="18" charset="0"/>
              </a:rPr>
              <a:t>Kandidat će se naći na ljestvici poretka samo jednog obrazovnog programa na kojemu se nalazi u sklopu upisne kvote i to onoga koji je na njegovoj listi prioriteta. </a:t>
            </a:r>
          </a:p>
          <a:p>
            <a:endParaRPr lang="hr-HR" dirty="0">
              <a:solidFill>
                <a:schemeClr val="tx1"/>
              </a:solidFill>
            </a:endParaRPr>
          </a:p>
        </p:txBody>
      </p:sp>
    </p:spTree>
    <p:extLst>
      <p:ext uri="{BB962C8B-B14F-4D97-AF65-F5344CB8AC3E}">
        <p14:creationId xmlns:p14="http://schemas.microsoft.com/office/powerpoint/2010/main" val="358704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4997" y="627018"/>
            <a:ext cx="11021449" cy="1507067"/>
          </a:xfrm>
        </p:spPr>
        <p:txBody>
          <a:bodyPr>
            <a:normAutofit/>
          </a:bodyPr>
          <a:lstStyle/>
          <a:p>
            <a:r>
              <a:rPr lang="hr-H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Zaključavanje liste prioriteta, potpisivanje prijavnica, konačne ljestvice poretka</a:t>
            </a:r>
          </a:p>
        </p:txBody>
      </p:sp>
      <p:sp>
        <p:nvSpPr>
          <p:cNvPr id="5" name="Pravokutnik 4"/>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947803" y="2369845"/>
            <a:ext cx="10235839" cy="3615267"/>
          </a:xfrm>
        </p:spPr>
        <p:txBody>
          <a:bodyPr>
            <a:noAutofit/>
          </a:bodyPr>
          <a:lstStyle/>
          <a:p>
            <a:r>
              <a:rPr lang="hr-HR" dirty="0">
                <a:solidFill>
                  <a:schemeClr val="tx1"/>
                </a:solidFill>
                <a:latin typeface="Times New Roman" panose="02020603050405020304" pitchFamily="18" charset="0"/>
                <a:cs typeface="Times New Roman" panose="02020603050405020304" pitchFamily="18" charset="0"/>
              </a:rPr>
              <a:t>Početak prijava obrazovnih programa (</a:t>
            </a:r>
            <a:r>
              <a:rPr lang="hr-HR" b="1" dirty="0">
                <a:solidFill>
                  <a:schemeClr val="tx1"/>
                </a:solidFill>
                <a:latin typeface="Times New Roman" panose="02020603050405020304" pitchFamily="18" charset="0"/>
                <a:cs typeface="Times New Roman" panose="02020603050405020304" pitchFamily="18" charset="0"/>
              </a:rPr>
              <a:t>8.7.2020.</a:t>
            </a:r>
            <a:r>
              <a:rPr lang="hr-HR" dirty="0">
                <a:solidFill>
                  <a:schemeClr val="tx1"/>
                </a:solidFill>
                <a:latin typeface="Times New Roman" panose="02020603050405020304" pitchFamily="18" charset="0"/>
                <a:cs typeface="Times New Roman" panose="02020603050405020304" pitchFamily="18" charset="0"/>
              </a:rPr>
              <a:t>), a završetak prijava obrazovnih programa je </a:t>
            </a:r>
            <a:r>
              <a:rPr lang="hr-HR" b="1" dirty="0">
                <a:solidFill>
                  <a:schemeClr val="tx1"/>
                </a:solidFill>
                <a:latin typeface="Times New Roman" panose="02020603050405020304" pitchFamily="18" charset="0"/>
                <a:cs typeface="Times New Roman" panose="02020603050405020304" pitchFamily="18" charset="0"/>
              </a:rPr>
              <a:t>22.7.2020.</a:t>
            </a:r>
          </a:p>
          <a:p>
            <a:r>
              <a:rPr lang="hr-HR" b="1" dirty="0">
                <a:solidFill>
                  <a:schemeClr val="tx1"/>
                </a:solidFill>
                <a:latin typeface="Times New Roman" panose="02020603050405020304" pitchFamily="18" charset="0"/>
                <a:cs typeface="Times New Roman" panose="02020603050405020304" pitchFamily="18" charset="0"/>
              </a:rPr>
              <a:t>13.7.2020. - </a:t>
            </a:r>
            <a:r>
              <a:rPr lang="hr-HR" dirty="0">
                <a:solidFill>
                  <a:schemeClr val="tx1"/>
                </a:solidFill>
                <a:latin typeface="Times New Roman" panose="02020603050405020304" pitchFamily="18" charset="0"/>
                <a:cs typeface="Times New Roman" panose="02020603050405020304" pitchFamily="18" charset="0"/>
              </a:rPr>
              <a:t>Rok za dostavu dokumentacije kojima se ostvaruju dodatna prava za upis (stručno mišljenje HZZ-a i ostali dokumenti) </a:t>
            </a:r>
            <a:endParaRPr lang="hr-HR" b="1" dirty="0">
              <a:solidFill>
                <a:schemeClr val="tx1"/>
              </a:solidFill>
              <a:latin typeface="Times New Roman" panose="02020603050405020304" pitchFamily="18" charset="0"/>
              <a:cs typeface="Times New Roman" panose="02020603050405020304" pitchFamily="18" charset="0"/>
            </a:endParaRPr>
          </a:p>
          <a:p>
            <a:r>
              <a:rPr lang="hr-HR" dirty="0">
                <a:solidFill>
                  <a:schemeClr val="tx1"/>
                </a:solidFill>
                <a:latin typeface="Times New Roman" panose="02020603050405020304" pitchFamily="18" charset="0"/>
                <a:cs typeface="Times New Roman" panose="02020603050405020304" pitchFamily="18" charset="0"/>
              </a:rPr>
              <a:t>Prijavnicu s konačnom listom prioriteta iz sustava ispisuje njihov razrednik. Učenik i roditelj/skrbnik zatim potpisuju prijavnicu i vraćaju je razredniku do </a:t>
            </a:r>
            <a:r>
              <a:rPr lang="hr-HR" b="1" dirty="0">
                <a:solidFill>
                  <a:schemeClr val="tx1"/>
                </a:solidFill>
                <a:latin typeface="Times New Roman" panose="02020603050405020304" pitchFamily="18" charset="0"/>
                <a:cs typeface="Times New Roman" panose="02020603050405020304" pitchFamily="18" charset="0"/>
              </a:rPr>
              <a:t>24.7.2020.</a:t>
            </a:r>
            <a:r>
              <a:rPr lang="hr-HR" dirty="0">
                <a:solidFill>
                  <a:schemeClr val="tx1"/>
                </a:solidFill>
                <a:latin typeface="Times New Roman" panose="02020603050405020304" pitchFamily="18" charset="0"/>
                <a:cs typeface="Times New Roman" panose="02020603050405020304" pitchFamily="18" charset="0"/>
              </a:rPr>
              <a:t> te se prijavnica čuva u školi.</a:t>
            </a:r>
          </a:p>
          <a:p>
            <a:r>
              <a:rPr lang="hr-HR" dirty="0">
                <a:solidFill>
                  <a:schemeClr val="tx1"/>
                </a:solidFill>
                <a:latin typeface="Times New Roman" panose="02020603050405020304" pitchFamily="18" charset="0"/>
                <a:cs typeface="Times New Roman" panose="02020603050405020304" pitchFamily="18" charset="0"/>
              </a:rPr>
              <a:t>Objava konačnih ljestvica poretka - </a:t>
            </a:r>
            <a:r>
              <a:rPr lang="hr-HR" b="1" dirty="0">
                <a:solidFill>
                  <a:schemeClr val="tx1"/>
                </a:solidFill>
                <a:latin typeface="Times New Roman" panose="02020603050405020304" pitchFamily="18" charset="0"/>
                <a:cs typeface="Times New Roman" panose="02020603050405020304" pitchFamily="18" charset="0"/>
              </a:rPr>
              <a:t>25.7.2020</a:t>
            </a:r>
          </a:p>
        </p:txBody>
      </p:sp>
    </p:spTree>
    <p:extLst>
      <p:ext uri="{BB962C8B-B14F-4D97-AF65-F5344CB8AC3E}">
        <p14:creationId xmlns:p14="http://schemas.microsoft.com/office/powerpoint/2010/main" val="2030468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B71689-B0BD-4067-927F-7E46E4E280B7}"/>
              </a:ext>
            </a:extLst>
          </p:cNvPr>
          <p:cNvSpPr>
            <a:spLocks noGrp="1"/>
          </p:cNvSpPr>
          <p:nvPr>
            <p:ph type="title"/>
          </p:nvPr>
        </p:nvSpPr>
        <p:spPr>
          <a:xfrm>
            <a:off x="536712" y="873362"/>
            <a:ext cx="11118574" cy="1303867"/>
          </a:xfrm>
        </p:spPr>
        <p:txBody>
          <a:bodyPr>
            <a:normAutofit fontScale="90000"/>
          </a:bodyPr>
          <a:lstStyle/>
          <a:p>
            <a:r>
              <a:rPr lang="hr-HR" b="1" dirty="0">
                <a:solidFill>
                  <a:schemeClr val="tx1"/>
                </a:solidFill>
                <a:effectLst>
                  <a:outerShdw blurRad="38100" dist="38100" dir="2700000" algn="tl">
                    <a:srgbClr val="000000">
                      <a:alpha val="43137"/>
                    </a:srgbClr>
                  </a:outerShdw>
                </a:effectLst>
              </a:rPr>
              <a:t>Važni dokumenti i web stranice za upise u I. razred srednje škole u 2020./2021. školskoj godini:</a:t>
            </a:r>
          </a:p>
        </p:txBody>
      </p:sp>
      <p:sp>
        <p:nvSpPr>
          <p:cNvPr id="3" name="Rezervirano mjesto sadržaja 2">
            <a:extLst>
              <a:ext uri="{FF2B5EF4-FFF2-40B4-BE49-F238E27FC236}">
                <a16:creationId xmlns:a16="http://schemas.microsoft.com/office/drawing/2014/main" id="{D40DA479-55D3-404C-ADA9-4614A52E5FE6}"/>
              </a:ext>
            </a:extLst>
          </p:cNvPr>
          <p:cNvSpPr>
            <a:spLocks noGrp="1"/>
          </p:cNvSpPr>
          <p:nvPr>
            <p:ph idx="1"/>
          </p:nvPr>
        </p:nvSpPr>
        <p:spPr>
          <a:xfrm>
            <a:off x="1295401" y="2556932"/>
            <a:ext cx="9942442" cy="3318936"/>
          </a:xfrm>
        </p:spPr>
        <p:txBody>
          <a:bodyPr>
            <a:normAutofit fontScale="92500" lnSpcReduction="10000"/>
          </a:bodyPr>
          <a:lstStyle/>
          <a:p>
            <a:r>
              <a:rPr lang="hr-HR" b="1"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Odluka o upisu učenika u I. razred srednje škole u školskoj godini 2020./2021.</a:t>
            </a:r>
            <a:endParaRPr lang="hr-HR" b="1" dirty="0">
              <a:solidFill>
                <a:schemeClr val="tx1"/>
              </a:solidFill>
              <a:latin typeface="Times New Roman" panose="02020603050405020304" pitchFamily="18" charset="0"/>
              <a:cs typeface="Times New Roman" panose="02020603050405020304" pitchFamily="18" charset="0"/>
            </a:endParaRPr>
          </a:p>
          <a:p>
            <a:r>
              <a:rPr lang="hr-HR"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Pravilnik o elementima i kriterijima za izbor kandidata za upis u I. razred srednje škole </a:t>
            </a:r>
            <a:endParaRPr lang="hr-HR" b="1" dirty="0">
              <a:solidFill>
                <a:schemeClr val="tx1"/>
              </a:solidFill>
              <a:latin typeface="Times New Roman" panose="02020603050405020304" pitchFamily="18" charset="0"/>
              <a:cs typeface="Times New Roman" panose="02020603050405020304" pitchFamily="18" charset="0"/>
            </a:endParaRPr>
          </a:p>
          <a:p>
            <a:r>
              <a:rPr lang="pl-PL" b="1" u="sng"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Pravilnik o izmjenama i dopunama</a:t>
            </a:r>
            <a:endParaRPr lang="pl-PL" b="1" u="sng" dirty="0">
              <a:solidFill>
                <a:schemeClr val="tx1"/>
              </a:solidFill>
              <a:latin typeface="Times New Roman" panose="02020603050405020304" pitchFamily="18" charset="0"/>
              <a:cs typeface="Times New Roman" panose="02020603050405020304" pitchFamily="18" charset="0"/>
            </a:endParaRPr>
          </a:p>
          <a:p>
            <a:r>
              <a:rPr lang="hr-HR" b="1" dirty="0">
                <a:solidFill>
                  <a:schemeClr val="tx1"/>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Publikacija „Upis u srednju”</a:t>
            </a:r>
            <a:endParaRPr lang="hr-HR" b="1" dirty="0">
              <a:solidFill>
                <a:schemeClr val="tx1"/>
              </a:solidFill>
              <a:latin typeface="Times New Roman" panose="02020603050405020304" pitchFamily="18" charset="0"/>
              <a:cs typeface="Times New Roman" panose="02020603050405020304" pitchFamily="18" charset="0"/>
            </a:endParaRPr>
          </a:p>
          <a:p>
            <a:r>
              <a:rPr lang="hr-HR" b="1" dirty="0">
                <a:solidFill>
                  <a:schemeClr val="tx1"/>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Primjer bodovanja</a:t>
            </a:r>
            <a:b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hr-HR" dirty="0"/>
          </a:p>
        </p:txBody>
      </p:sp>
      <p:sp>
        <p:nvSpPr>
          <p:cNvPr id="4" name="Pravokutnik: zaobljeni kutovi 3">
            <a:extLst>
              <a:ext uri="{FF2B5EF4-FFF2-40B4-BE49-F238E27FC236}">
                <a16:creationId xmlns:a16="http://schemas.microsoft.com/office/drawing/2014/main" id="{89319AF3-5FF5-4A46-B350-9562E33B4524}"/>
              </a:ext>
            </a:extLst>
          </p:cNvPr>
          <p:cNvSpPr/>
          <p:nvPr/>
        </p:nvSpPr>
        <p:spPr>
          <a:xfrm rot="21115573">
            <a:off x="5680693" y="4001286"/>
            <a:ext cx="5777947" cy="147614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7"/>
              </a:rPr>
              <a:t>www.os-mejasi-st.skole.hr</a:t>
            </a:r>
            <a:endParaRPr lang="hr-HR" sz="3600" dirty="0"/>
          </a:p>
        </p:txBody>
      </p:sp>
      <p:sp>
        <p:nvSpPr>
          <p:cNvPr id="5" name="Pravokutnik: zaobljeni kutovi 4">
            <a:extLst>
              <a:ext uri="{FF2B5EF4-FFF2-40B4-BE49-F238E27FC236}">
                <a16:creationId xmlns:a16="http://schemas.microsoft.com/office/drawing/2014/main" id="{95E510A3-2428-432B-9EBD-BEC1D540B054}"/>
              </a:ext>
            </a:extLst>
          </p:cNvPr>
          <p:cNvSpPr/>
          <p:nvPr/>
        </p:nvSpPr>
        <p:spPr>
          <a:xfrm rot="244761">
            <a:off x="2027279" y="5208666"/>
            <a:ext cx="3360853" cy="10693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8"/>
              </a:rPr>
              <a:t>www.upisi.hr</a:t>
            </a:r>
            <a:endParaRPr lang="hr-HR" sz="3600" b="1" dirty="0"/>
          </a:p>
        </p:txBody>
      </p:sp>
    </p:spTree>
    <p:extLst>
      <p:ext uri="{BB962C8B-B14F-4D97-AF65-F5344CB8AC3E}">
        <p14:creationId xmlns:p14="http://schemas.microsoft.com/office/powerpoint/2010/main" val="150411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944258" y="627018"/>
            <a:ext cx="10403264" cy="1507067"/>
          </a:xfrm>
        </p:spPr>
        <p:txBody>
          <a:bodyPr>
            <a:normAutofit/>
          </a:bodyPr>
          <a:lstStyle/>
          <a:p>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Pravilnik o elementima i kriterijima</a:t>
            </a:r>
            <a:endParaRPr lang="hr-HR" dirty="0"/>
          </a:p>
        </p:txBody>
      </p:sp>
      <p:sp>
        <p:nvSpPr>
          <p:cNvPr id="3" name="Content Placeholder 2"/>
          <p:cNvSpPr>
            <a:spLocks noGrp="1"/>
          </p:cNvSpPr>
          <p:nvPr>
            <p:ph idx="1"/>
          </p:nvPr>
        </p:nvSpPr>
        <p:spPr>
          <a:xfrm>
            <a:off x="944258" y="1912645"/>
            <a:ext cx="10300233" cy="3615267"/>
          </a:xfrm>
        </p:spPr>
        <p:txBody>
          <a:bodyPr>
            <a:noAutofit/>
          </a:bodyPr>
          <a:lstStyle/>
          <a:p>
            <a:pPr algn="just"/>
            <a:r>
              <a:rPr lang="hr-HR" sz="2600" dirty="0">
                <a:solidFill>
                  <a:schemeClr val="tx1"/>
                </a:solidFill>
                <a:latin typeface="Times New Roman" panose="02020603050405020304" pitchFamily="18" charset="0"/>
                <a:cs typeface="Times New Roman" panose="02020603050405020304" pitchFamily="18" charset="0"/>
              </a:rPr>
              <a:t>U svakome upisnom roku kandidat može prijaviti </a:t>
            </a:r>
            <a:r>
              <a:rPr lang="hr-HR" sz="2600" b="1" dirty="0">
                <a:solidFill>
                  <a:schemeClr val="tx1"/>
                </a:solidFill>
                <a:latin typeface="Times New Roman" panose="02020603050405020304" pitchFamily="18" charset="0"/>
                <a:cs typeface="Times New Roman" panose="02020603050405020304" pitchFamily="18" charset="0"/>
              </a:rPr>
              <a:t>najviše 6 odabira programa obrazovanja</a:t>
            </a:r>
            <a:r>
              <a:rPr lang="hr-HR" sz="2600" dirty="0">
                <a:solidFill>
                  <a:schemeClr val="tx1"/>
                </a:solidFill>
                <a:latin typeface="Times New Roman" panose="02020603050405020304" pitchFamily="18" charset="0"/>
                <a:cs typeface="Times New Roman" panose="02020603050405020304" pitchFamily="18" charset="0"/>
              </a:rPr>
              <a:t>. </a:t>
            </a:r>
            <a:endParaRPr lang="hr-HR" sz="2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hr-HR" sz="2600" dirty="0">
                <a:solidFill>
                  <a:schemeClr val="tx1"/>
                </a:solidFill>
                <a:latin typeface="Times New Roman" panose="02020603050405020304" pitchFamily="18" charset="0"/>
                <a:cs typeface="Times New Roman" panose="02020603050405020304" pitchFamily="18" charset="0"/>
              </a:rPr>
              <a:t>Za programe obrazovanja u trajanju od najmanje četiri godine</a:t>
            </a:r>
            <a:r>
              <a:rPr lang="hr-HR" sz="2600" b="1" dirty="0">
                <a:solidFill>
                  <a:schemeClr val="tx1"/>
                </a:solidFill>
                <a:latin typeface="Times New Roman" panose="02020603050405020304" pitchFamily="18" charset="0"/>
                <a:cs typeface="Times New Roman" panose="02020603050405020304" pitchFamily="18" charset="0"/>
              </a:rPr>
              <a:t>, škola može utvrditi minimalni broj bodova </a:t>
            </a:r>
            <a:r>
              <a:rPr lang="hr-HR" sz="2600" dirty="0">
                <a:solidFill>
                  <a:schemeClr val="tx1"/>
                </a:solidFill>
                <a:latin typeface="Times New Roman" panose="02020603050405020304" pitchFamily="18" charset="0"/>
                <a:cs typeface="Times New Roman" panose="02020603050405020304" pitchFamily="18" charset="0"/>
              </a:rPr>
              <a:t>potrebnih za prijavu kandidata za upis u pojedini program obrazovanja, ako ima potrebu za istim, radi održavanja standarda kvalitete i sl.; </a:t>
            </a:r>
          </a:p>
          <a:p>
            <a:pPr algn="just"/>
            <a:r>
              <a:rPr lang="hr-HR" sz="2600" dirty="0">
                <a:solidFill>
                  <a:schemeClr val="tx1"/>
                </a:solidFill>
                <a:latin typeface="Times New Roman" panose="02020603050405020304" pitchFamily="18" charset="0"/>
                <a:cs typeface="Times New Roman" panose="02020603050405020304" pitchFamily="18" charset="0"/>
              </a:rPr>
              <a:t>Kod vrednovanja rezultata kandidata, postignutih na natjecanjima iz znanja, dodatno se nagrađuje i potiče izvrsnost te je povećan broj bodova i dodatno se vrednuje sudjelovanje na državnim i međunarodnim natjecanjima; </a:t>
            </a:r>
            <a:endParaRPr lang="hr-HR" sz="2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835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p:nvPr>
        </p:nvSpPr>
        <p:spPr>
          <a:xfrm>
            <a:off x="750760" y="536836"/>
            <a:ext cx="10403264" cy="1507067"/>
          </a:xfrm>
        </p:spPr>
        <p:txBody>
          <a:bodyPr>
            <a:normAutofit/>
          </a:bodyPr>
          <a:lstStyle/>
          <a:p>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Pravilnik o elementima i kriterijima</a:t>
            </a:r>
            <a:endParaRPr lang="hr-HR" dirty="0"/>
          </a:p>
        </p:txBody>
      </p:sp>
      <p:sp>
        <p:nvSpPr>
          <p:cNvPr id="3" name="Content Placeholder 2"/>
          <p:cNvSpPr>
            <a:spLocks noGrp="1"/>
          </p:cNvSpPr>
          <p:nvPr>
            <p:ph idx="1"/>
          </p:nvPr>
        </p:nvSpPr>
        <p:spPr>
          <a:xfrm>
            <a:off x="995773" y="2030840"/>
            <a:ext cx="10300233" cy="3615267"/>
          </a:xfrm>
        </p:spPr>
        <p:txBody>
          <a:bodyPr>
            <a:noAutofit/>
          </a:bodyPr>
          <a:lstStyle/>
          <a:p>
            <a:pPr algn="just"/>
            <a:r>
              <a:rPr lang="hr-HR" sz="2600" dirty="0">
                <a:solidFill>
                  <a:schemeClr val="tx1"/>
                </a:solidFill>
                <a:latin typeface="Times New Roman" panose="02020603050405020304" pitchFamily="18" charset="0"/>
                <a:cs typeface="Times New Roman" panose="02020603050405020304" pitchFamily="18" charset="0"/>
              </a:rPr>
              <a:t>Kandidat koji u osnovnoj školi nije učio određeni strani jezik može prilikom prijave programa obrazovanja odabrati učenje toga stranog jezika kao prvoga stranog jezika uz uvjet da je na provjeri znanja utvrđena mogućnost učenja toga stranog jezika kao prvoga stranog jezika. </a:t>
            </a:r>
          </a:p>
          <a:p>
            <a:pPr algn="just"/>
            <a:endParaRPr lang="hr-HR" sz="2600" dirty="0">
              <a:solidFill>
                <a:schemeClr val="tx1"/>
              </a:solidFill>
              <a:latin typeface="Times New Roman" panose="02020603050405020304" pitchFamily="18" charset="0"/>
              <a:cs typeface="Times New Roman" panose="02020603050405020304" pitchFamily="18" charset="0"/>
            </a:endParaRPr>
          </a:p>
          <a:p>
            <a:pPr algn="just"/>
            <a:r>
              <a:rPr lang="hr-HR" sz="2600" dirty="0">
                <a:solidFill>
                  <a:schemeClr val="tx1"/>
                </a:solidFill>
                <a:latin typeface="Times New Roman" panose="02020603050405020304" pitchFamily="18" charset="0"/>
                <a:cs typeface="Times New Roman" panose="02020603050405020304" pitchFamily="18" charset="0"/>
              </a:rPr>
              <a:t>Za upis u I. razred srednje škole kandidatima se vrednuje i boduju </a:t>
            </a:r>
            <a:r>
              <a:rPr lang="hr-HR" sz="2600" b="1" dirty="0">
                <a:solidFill>
                  <a:schemeClr val="tx1"/>
                </a:solidFill>
                <a:latin typeface="Times New Roman" panose="02020603050405020304" pitchFamily="18" charset="0"/>
                <a:cs typeface="Times New Roman" panose="02020603050405020304" pitchFamily="18" charset="0"/>
              </a:rPr>
              <a:t>zajednički, dodatni i poseban element</a:t>
            </a:r>
            <a:r>
              <a:rPr lang="hr-HR" sz="2600" dirty="0">
                <a:solidFill>
                  <a:schemeClr val="tx1"/>
                </a:solidFill>
                <a:latin typeface="Times New Roman" panose="02020603050405020304" pitchFamily="18" charset="0"/>
                <a:cs typeface="Times New Roman" panose="02020603050405020304" pitchFamily="18" charset="0"/>
              </a:rPr>
              <a:t>.</a:t>
            </a:r>
          </a:p>
          <a:p>
            <a:pPr marL="0" indent="0" algn="just">
              <a:buNone/>
            </a:pPr>
            <a:endParaRPr lang="hr-H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924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568" y="169817"/>
            <a:ext cx="10467656" cy="1507067"/>
          </a:xfrm>
        </p:spPr>
        <p:txBody>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ZAJEDNIČKI  ELEMENTI </a:t>
            </a:r>
          </a:p>
        </p:txBody>
      </p:sp>
      <p:sp>
        <p:nvSpPr>
          <p:cNvPr id="3" name="Content Placeholder 2"/>
          <p:cNvSpPr>
            <a:spLocks noGrp="1"/>
          </p:cNvSpPr>
          <p:nvPr>
            <p:ph idx="1"/>
          </p:nvPr>
        </p:nvSpPr>
        <p:spPr>
          <a:xfrm>
            <a:off x="672568" y="1249251"/>
            <a:ext cx="10982812" cy="1835247"/>
          </a:xfrm>
        </p:spPr>
        <p:txBody>
          <a:bodyPr/>
          <a:lstStyle/>
          <a:p>
            <a:pPr marL="0" indent="0">
              <a:buNone/>
            </a:pPr>
            <a:r>
              <a:rPr lang="hr-HR" sz="2600" dirty="0">
                <a:solidFill>
                  <a:schemeClr val="tx1"/>
                </a:solidFill>
                <a:latin typeface="Times New Roman" panose="02020603050405020304" pitchFamily="18" charset="0"/>
                <a:cs typeface="Times New Roman" panose="02020603050405020304" pitchFamily="18" charset="0"/>
              </a:rPr>
              <a:t>Zajednički elementi za upis u  gimnazijske programe i programe obrazovanja za stjecanje strukovne kvalifikacije u trajanju od najmanje četiri godine </a:t>
            </a:r>
          </a:p>
          <a:p>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4196001632"/>
              </p:ext>
            </p:extLst>
          </p:nvPr>
        </p:nvGraphicFramePr>
        <p:xfrm>
          <a:off x="672568" y="2166874"/>
          <a:ext cx="10874999" cy="4114800"/>
        </p:xfrm>
        <a:graphic>
          <a:graphicData uri="http://schemas.openxmlformats.org/drawingml/2006/table">
            <a:tbl>
              <a:tblPr firstRow="1" bandRow="1">
                <a:tableStyleId>{5C22544A-7EE6-4342-B048-85BDC9FD1C3A}</a:tableStyleId>
              </a:tblPr>
              <a:tblGrid>
                <a:gridCol w="3285714">
                  <a:extLst>
                    <a:ext uri="{9D8B030D-6E8A-4147-A177-3AD203B41FA5}">
                      <a16:colId xmlns:a16="http://schemas.microsoft.com/office/drawing/2014/main" val="20000"/>
                    </a:ext>
                  </a:extLst>
                </a:gridCol>
                <a:gridCol w="1517857">
                  <a:extLst>
                    <a:ext uri="{9D8B030D-6E8A-4147-A177-3AD203B41FA5}">
                      <a16:colId xmlns:a16="http://schemas.microsoft.com/office/drawing/2014/main" val="20001"/>
                    </a:ext>
                  </a:extLst>
                </a:gridCol>
                <a:gridCol w="1517857">
                  <a:extLst>
                    <a:ext uri="{9D8B030D-6E8A-4147-A177-3AD203B41FA5}">
                      <a16:colId xmlns:a16="http://schemas.microsoft.com/office/drawing/2014/main" val="20002"/>
                    </a:ext>
                  </a:extLst>
                </a:gridCol>
                <a:gridCol w="1517857">
                  <a:extLst>
                    <a:ext uri="{9D8B030D-6E8A-4147-A177-3AD203B41FA5}">
                      <a16:colId xmlns:a16="http://schemas.microsoft.com/office/drawing/2014/main" val="20003"/>
                    </a:ext>
                  </a:extLst>
                </a:gridCol>
                <a:gridCol w="1517857">
                  <a:extLst>
                    <a:ext uri="{9D8B030D-6E8A-4147-A177-3AD203B41FA5}">
                      <a16:colId xmlns:a16="http://schemas.microsoft.com/office/drawing/2014/main" val="20004"/>
                    </a:ext>
                  </a:extLst>
                </a:gridCol>
                <a:gridCol w="1517857">
                  <a:extLst>
                    <a:ext uri="{9D8B030D-6E8A-4147-A177-3AD203B41FA5}">
                      <a16:colId xmlns:a16="http://schemas.microsoft.com/office/drawing/2014/main" val="20005"/>
                    </a:ext>
                  </a:extLst>
                </a:gridCol>
              </a:tblGrid>
              <a:tr h="451568">
                <a:tc>
                  <a:txBody>
                    <a:bodyPr/>
                    <a:lstStyle/>
                    <a:p>
                      <a:r>
                        <a:rPr lang="hr-HR" sz="2400" dirty="0">
                          <a:solidFill>
                            <a:schemeClr val="tx1"/>
                          </a:solidFill>
                          <a:latin typeface="Times New Roman" panose="02020603050405020304" pitchFamily="18" charset="0"/>
                          <a:cs typeface="Times New Roman" panose="02020603050405020304" pitchFamily="18" charset="0"/>
                        </a:rPr>
                        <a:t>Element vrednovanja</a:t>
                      </a:r>
                    </a:p>
                  </a:txBody>
                  <a:tcP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5.</a:t>
                      </a:r>
                      <a:r>
                        <a:rPr lang="hr-HR" sz="2400" baseline="0" dirty="0">
                          <a:solidFill>
                            <a:schemeClr val="tx1"/>
                          </a:solidFill>
                          <a:latin typeface="Times New Roman" panose="02020603050405020304" pitchFamily="18" charset="0"/>
                          <a:cs typeface="Times New Roman" panose="02020603050405020304" pitchFamily="18" charset="0"/>
                        </a:rPr>
                        <a:t> razred</a:t>
                      </a:r>
                      <a:endParaRPr lang="hr-HR" sz="2400" dirty="0">
                        <a:solidFill>
                          <a:schemeClr val="tx1"/>
                        </a:solidFill>
                        <a:latin typeface="Times New Roman" panose="02020603050405020304" pitchFamily="18" charset="0"/>
                        <a:cs typeface="Times New Roman" panose="02020603050405020304" pitchFamily="18" charset="0"/>
                      </a:endParaRP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6.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7.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8.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Ukupno</a:t>
                      </a:r>
                    </a:p>
                  </a:txBody>
                  <a:tcPr anchor="ctr">
                    <a:solidFill>
                      <a:srgbClr val="E1B37A"/>
                    </a:solidFill>
                  </a:tcPr>
                </a:tc>
                <a:extLst>
                  <a:ext uri="{0D108BD9-81ED-4DB2-BD59-A6C34878D82A}">
                    <a16:rowId xmlns:a16="http://schemas.microsoft.com/office/drawing/2014/main" val="10000"/>
                  </a:ext>
                </a:extLst>
              </a:tr>
              <a:tr h="451568">
                <a:tc>
                  <a:txBody>
                    <a:bodyPr/>
                    <a:lstStyle/>
                    <a:p>
                      <a:r>
                        <a:rPr lang="hr-HR" sz="2400" dirty="0">
                          <a:latin typeface="Times New Roman" panose="02020603050405020304" pitchFamily="18" charset="0"/>
                          <a:cs typeface="Times New Roman" panose="02020603050405020304" pitchFamily="18" charset="0"/>
                        </a:rPr>
                        <a:t>Prosjek ocjena</a:t>
                      </a:r>
                    </a:p>
                  </a:txBody>
                  <a:tcP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20,00</a:t>
                      </a:r>
                    </a:p>
                  </a:txBody>
                  <a:tcPr anchor="ctr"/>
                </a:tc>
                <a:extLst>
                  <a:ext uri="{0D108BD9-81ED-4DB2-BD59-A6C34878D82A}">
                    <a16:rowId xmlns:a16="http://schemas.microsoft.com/office/drawing/2014/main" val="10001"/>
                  </a:ext>
                </a:extLst>
              </a:tr>
              <a:tr h="451568">
                <a:tc>
                  <a:txBody>
                    <a:bodyPr/>
                    <a:lstStyle/>
                    <a:p>
                      <a:r>
                        <a:rPr lang="hr-HR" sz="2400" dirty="0">
                          <a:latin typeface="Times New Roman" panose="02020603050405020304" pitchFamily="18" charset="0"/>
                          <a:cs typeface="Times New Roman" panose="02020603050405020304" pitchFamily="18" charset="0"/>
                        </a:rPr>
                        <a:t>Hrvatski jezik</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2"/>
                  </a:ext>
                </a:extLst>
              </a:tr>
              <a:tr h="451568">
                <a:tc>
                  <a:txBody>
                    <a:bodyPr/>
                    <a:lstStyle/>
                    <a:p>
                      <a:r>
                        <a:rPr lang="hr-HR" sz="2400" dirty="0">
                          <a:latin typeface="Times New Roman" panose="02020603050405020304" pitchFamily="18" charset="0"/>
                          <a:cs typeface="Times New Roman" panose="02020603050405020304" pitchFamily="18" charset="0"/>
                        </a:rPr>
                        <a:t>Matematika</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3"/>
                  </a:ext>
                </a:extLst>
              </a:tr>
              <a:tr h="451568">
                <a:tc>
                  <a:txBody>
                    <a:bodyPr/>
                    <a:lstStyle/>
                    <a:p>
                      <a:r>
                        <a:rPr lang="hr-HR" sz="2400" dirty="0">
                          <a:latin typeface="Times New Roman" panose="02020603050405020304" pitchFamily="18" charset="0"/>
                          <a:cs typeface="Times New Roman" panose="02020603050405020304" pitchFamily="18" charset="0"/>
                        </a:rPr>
                        <a:t>Prvi strani jezik</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4"/>
                  </a:ext>
                </a:extLst>
              </a:tr>
              <a:tr h="451568">
                <a:tc>
                  <a:txBody>
                    <a:bodyPr/>
                    <a:lstStyle/>
                    <a:p>
                      <a:r>
                        <a:rPr lang="hr-HR" sz="2400" dirty="0">
                          <a:latin typeface="Times New Roman" panose="02020603050405020304" pitchFamily="18" charset="0"/>
                          <a:cs typeface="Times New Roman" panose="02020603050405020304" pitchFamily="18" charset="0"/>
                        </a:rPr>
                        <a:t>Predmet značajan za upis</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5"/>
                  </a:ext>
                </a:extLst>
              </a:tr>
              <a:tr h="4515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2400" dirty="0">
                          <a:latin typeface="Times New Roman" panose="02020603050405020304" pitchFamily="18" charset="0"/>
                          <a:cs typeface="Times New Roman" panose="02020603050405020304" pitchFamily="18" charset="0"/>
                        </a:rPr>
                        <a:t>Predmet značajan za upis</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6"/>
                  </a:ext>
                </a:extLst>
              </a:tr>
              <a:tr h="4515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hr-HR" sz="2400" dirty="0">
                          <a:latin typeface="Times New Roman" panose="02020603050405020304" pitchFamily="18" charset="0"/>
                          <a:cs typeface="Times New Roman" panose="02020603050405020304" pitchFamily="18" charset="0"/>
                        </a:rPr>
                        <a:t>Predmet značajan za upis</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7"/>
                  </a:ext>
                </a:extLst>
              </a:tr>
              <a:tr h="451568">
                <a:tc>
                  <a:txBody>
                    <a:bodyPr/>
                    <a:lstStyle/>
                    <a:p>
                      <a:r>
                        <a:rPr lang="hr-HR" sz="2400" dirty="0">
                          <a:latin typeface="Times New Roman" panose="02020603050405020304" pitchFamily="18" charset="0"/>
                          <a:cs typeface="Times New Roman" panose="02020603050405020304" pitchFamily="18" charset="0"/>
                        </a:rPr>
                        <a:t>Ukupno</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80,00</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6965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568" y="1045028"/>
            <a:ext cx="11070941" cy="5812971"/>
          </a:xfrm>
        </p:spPr>
        <p:txBody>
          <a:bodyPr>
            <a:normAutofit/>
          </a:bodyPr>
          <a:lstStyle/>
          <a:p>
            <a:pPr marL="0" indent="0">
              <a:buNone/>
            </a:pPr>
            <a:r>
              <a:rPr lang="hr-HR" sz="2600" dirty="0">
                <a:solidFill>
                  <a:schemeClr val="tx1"/>
                </a:solidFill>
                <a:latin typeface="Times New Roman" panose="02020603050405020304" pitchFamily="18" charset="0"/>
                <a:cs typeface="Times New Roman" panose="02020603050405020304" pitchFamily="18" charset="0"/>
              </a:rPr>
              <a:t>Zajednički elementi za upis u strukovne programe i programe obrazovanja za vezane obrte u trajanju od najmanje tri godine</a:t>
            </a:r>
          </a:p>
          <a:p>
            <a:endParaRPr lang="hr-HR" sz="2600" dirty="0">
              <a:solidFill>
                <a:schemeClr val="tx1"/>
              </a:solidFill>
              <a:latin typeface="Times New Roman" panose="02020603050405020304" pitchFamily="18" charset="0"/>
              <a:cs typeface="Times New Roman" panose="02020603050405020304" pitchFamily="18" charset="0"/>
            </a:endParaRPr>
          </a:p>
          <a:p>
            <a:endParaRPr lang="hr-HR" sz="2600" dirty="0">
              <a:solidFill>
                <a:schemeClr val="tx1"/>
              </a:solidFill>
              <a:latin typeface="Times New Roman" panose="02020603050405020304" pitchFamily="18" charset="0"/>
              <a:cs typeface="Times New Roman" panose="02020603050405020304" pitchFamily="18" charset="0"/>
            </a:endParaRPr>
          </a:p>
          <a:p>
            <a:endParaRPr lang="hr-HR" sz="2600" dirty="0">
              <a:solidFill>
                <a:schemeClr val="tx1"/>
              </a:solidFill>
              <a:latin typeface="Times New Roman" panose="02020603050405020304" pitchFamily="18" charset="0"/>
              <a:cs typeface="Times New Roman" panose="02020603050405020304" pitchFamily="18" charset="0"/>
            </a:endParaRPr>
          </a:p>
          <a:p>
            <a:endParaRPr lang="hr-HR" sz="2600" dirty="0">
              <a:solidFill>
                <a:schemeClr val="tx1"/>
              </a:solidFill>
              <a:latin typeface="Times New Roman" panose="02020603050405020304" pitchFamily="18" charset="0"/>
              <a:cs typeface="Times New Roman" panose="02020603050405020304" pitchFamily="18" charset="0"/>
            </a:endParaRPr>
          </a:p>
          <a:p>
            <a:pPr marL="0" indent="0">
              <a:buNone/>
            </a:pPr>
            <a:endParaRPr lang="hr-HR" sz="1800" dirty="0">
              <a:solidFill>
                <a:schemeClr val="tx1"/>
              </a:solidFill>
              <a:latin typeface="Times New Roman" panose="02020603050405020304" pitchFamily="18" charset="0"/>
              <a:cs typeface="Times New Roman" panose="02020603050405020304" pitchFamily="18" charset="0"/>
            </a:endParaRPr>
          </a:p>
          <a:p>
            <a:pPr marL="0" indent="0">
              <a:buNone/>
            </a:pPr>
            <a:r>
              <a:rPr lang="hr-HR" sz="2600" dirty="0">
                <a:solidFill>
                  <a:schemeClr val="tx1"/>
                </a:solidFill>
                <a:latin typeface="Times New Roman" panose="02020603050405020304" pitchFamily="18" charset="0"/>
                <a:cs typeface="Times New Roman" panose="02020603050405020304" pitchFamily="18" charset="0"/>
              </a:rPr>
              <a:t>Zajednički elementi za upis u strukovne programe u trajanju manjem od tri godine</a:t>
            </a:r>
          </a:p>
          <a:p>
            <a:endParaRPr lang="hr-HR" sz="2600" dirty="0">
              <a:solidFill>
                <a:schemeClr val="tx1"/>
              </a:solidFill>
              <a:latin typeface="Times New Roman" panose="02020603050405020304" pitchFamily="18" charset="0"/>
              <a:cs typeface="Times New Roman" panose="02020603050405020304" pitchFamily="18" charset="0"/>
            </a:endParaRPr>
          </a:p>
          <a:p>
            <a:endParaRPr lang="hr-HR" sz="26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42321280"/>
              </p:ext>
            </p:extLst>
          </p:nvPr>
        </p:nvGraphicFramePr>
        <p:xfrm>
          <a:off x="672568" y="2073508"/>
          <a:ext cx="10848870" cy="2286000"/>
        </p:xfrm>
        <a:graphic>
          <a:graphicData uri="http://schemas.openxmlformats.org/drawingml/2006/table">
            <a:tbl>
              <a:tblPr firstRow="1" bandRow="1">
                <a:tableStyleId>{5C22544A-7EE6-4342-B048-85BDC9FD1C3A}</a:tableStyleId>
              </a:tblPr>
              <a:tblGrid>
                <a:gridCol w="3277820">
                  <a:extLst>
                    <a:ext uri="{9D8B030D-6E8A-4147-A177-3AD203B41FA5}">
                      <a16:colId xmlns:a16="http://schemas.microsoft.com/office/drawing/2014/main" val="20000"/>
                    </a:ext>
                  </a:extLst>
                </a:gridCol>
                <a:gridCol w="1514210">
                  <a:extLst>
                    <a:ext uri="{9D8B030D-6E8A-4147-A177-3AD203B41FA5}">
                      <a16:colId xmlns:a16="http://schemas.microsoft.com/office/drawing/2014/main" val="20001"/>
                    </a:ext>
                  </a:extLst>
                </a:gridCol>
                <a:gridCol w="1514210">
                  <a:extLst>
                    <a:ext uri="{9D8B030D-6E8A-4147-A177-3AD203B41FA5}">
                      <a16:colId xmlns:a16="http://schemas.microsoft.com/office/drawing/2014/main" val="20002"/>
                    </a:ext>
                  </a:extLst>
                </a:gridCol>
                <a:gridCol w="1514210">
                  <a:extLst>
                    <a:ext uri="{9D8B030D-6E8A-4147-A177-3AD203B41FA5}">
                      <a16:colId xmlns:a16="http://schemas.microsoft.com/office/drawing/2014/main" val="20003"/>
                    </a:ext>
                  </a:extLst>
                </a:gridCol>
                <a:gridCol w="1514210">
                  <a:extLst>
                    <a:ext uri="{9D8B030D-6E8A-4147-A177-3AD203B41FA5}">
                      <a16:colId xmlns:a16="http://schemas.microsoft.com/office/drawing/2014/main" val="20004"/>
                    </a:ext>
                  </a:extLst>
                </a:gridCol>
                <a:gridCol w="1514210">
                  <a:extLst>
                    <a:ext uri="{9D8B030D-6E8A-4147-A177-3AD203B41FA5}">
                      <a16:colId xmlns:a16="http://schemas.microsoft.com/office/drawing/2014/main" val="20005"/>
                    </a:ext>
                  </a:extLst>
                </a:gridCol>
              </a:tblGrid>
              <a:tr h="370840">
                <a:tc>
                  <a:txBody>
                    <a:bodyPr/>
                    <a:lstStyle/>
                    <a:p>
                      <a:r>
                        <a:rPr lang="hr-HR" sz="2400" dirty="0">
                          <a:solidFill>
                            <a:schemeClr val="tx1"/>
                          </a:solidFill>
                          <a:latin typeface="Times New Roman" panose="02020603050405020304" pitchFamily="18" charset="0"/>
                          <a:cs typeface="Times New Roman" panose="02020603050405020304" pitchFamily="18" charset="0"/>
                        </a:rPr>
                        <a:t>Element vrednovanja</a:t>
                      </a:r>
                    </a:p>
                  </a:txBody>
                  <a:tcP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5.</a:t>
                      </a:r>
                      <a:r>
                        <a:rPr lang="hr-HR" sz="2400" baseline="0" dirty="0">
                          <a:solidFill>
                            <a:schemeClr val="tx1"/>
                          </a:solidFill>
                          <a:latin typeface="Times New Roman" panose="02020603050405020304" pitchFamily="18" charset="0"/>
                          <a:cs typeface="Times New Roman" panose="02020603050405020304" pitchFamily="18" charset="0"/>
                        </a:rPr>
                        <a:t> razred</a:t>
                      </a:r>
                      <a:endParaRPr lang="hr-HR" sz="2400" dirty="0">
                        <a:solidFill>
                          <a:schemeClr val="tx1"/>
                        </a:solidFill>
                        <a:latin typeface="Times New Roman" panose="02020603050405020304" pitchFamily="18" charset="0"/>
                        <a:cs typeface="Times New Roman" panose="02020603050405020304" pitchFamily="18" charset="0"/>
                      </a:endParaRP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6.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7.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8.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Ukupno</a:t>
                      </a:r>
                    </a:p>
                  </a:txBody>
                  <a:tcPr anchor="ctr">
                    <a:solidFill>
                      <a:srgbClr val="E1B37A"/>
                    </a:solidFill>
                  </a:tcPr>
                </a:tc>
                <a:extLst>
                  <a:ext uri="{0D108BD9-81ED-4DB2-BD59-A6C34878D82A}">
                    <a16:rowId xmlns:a16="http://schemas.microsoft.com/office/drawing/2014/main" val="10000"/>
                  </a:ext>
                </a:extLst>
              </a:tr>
              <a:tr h="370840">
                <a:tc>
                  <a:txBody>
                    <a:bodyPr/>
                    <a:lstStyle/>
                    <a:p>
                      <a:r>
                        <a:rPr lang="hr-HR" sz="2400" dirty="0">
                          <a:latin typeface="Times New Roman" panose="02020603050405020304" pitchFamily="18" charset="0"/>
                          <a:cs typeface="Times New Roman" panose="02020603050405020304" pitchFamily="18" charset="0"/>
                        </a:rPr>
                        <a:t>Prosjek ocjena</a:t>
                      </a:r>
                    </a:p>
                  </a:txBody>
                  <a:tcP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20,00</a:t>
                      </a:r>
                    </a:p>
                  </a:txBody>
                  <a:tcPr anchor="ctr"/>
                </a:tc>
                <a:extLst>
                  <a:ext uri="{0D108BD9-81ED-4DB2-BD59-A6C34878D82A}">
                    <a16:rowId xmlns:a16="http://schemas.microsoft.com/office/drawing/2014/main" val="10001"/>
                  </a:ext>
                </a:extLst>
              </a:tr>
              <a:tr h="370840">
                <a:tc>
                  <a:txBody>
                    <a:bodyPr/>
                    <a:lstStyle/>
                    <a:p>
                      <a:r>
                        <a:rPr lang="hr-HR" sz="2400" dirty="0">
                          <a:latin typeface="Times New Roman" panose="02020603050405020304" pitchFamily="18" charset="0"/>
                          <a:cs typeface="Times New Roman" panose="02020603050405020304" pitchFamily="18" charset="0"/>
                        </a:rPr>
                        <a:t>Hrvatski jezik</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2"/>
                  </a:ext>
                </a:extLst>
              </a:tr>
              <a:tr h="370840">
                <a:tc>
                  <a:txBody>
                    <a:bodyPr/>
                    <a:lstStyle/>
                    <a:p>
                      <a:r>
                        <a:rPr lang="hr-HR" sz="2400" dirty="0">
                          <a:latin typeface="Times New Roman" panose="02020603050405020304" pitchFamily="18" charset="0"/>
                          <a:cs typeface="Times New Roman" panose="02020603050405020304" pitchFamily="18" charset="0"/>
                        </a:rPr>
                        <a:t>Matematika</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3"/>
                  </a:ext>
                </a:extLst>
              </a:tr>
              <a:tr h="370840">
                <a:tc>
                  <a:txBody>
                    <a:bodyPr/>
                    <a:lstStyle/>
                    <a:p>
                      <a:r>
                        <a:rPr lang="hr-HR" sz="2400" dirty="0">
                          <a:latin typeface="Times New Roman" panose="02020603050405020304" pitchFamily="18" charset="0"/>
                          <a:cs typeface="Times New Roman" panose="02020603050405020304" pitchFamily="18" charset="0"/>
                        </a:rPr>
                        <a:t>Prvi strani jezik</a:t>
                      </a:r>
                    </a:p>
                  </a:txBody>
                  <a:tcPr/>
                </a:tc>
                <a:tc>
                  <a:txBody>
                    <a:bodyPr/>
                    <a:lstStyle/>
                    <a:p>
                      <a:pPr algn="ctr"/>
                      <a:endParaRPr lang="hr-HR" sz="2400" dirty="0">
                        <a:latin typeface="Times New Roman" panose="02020603050405020304" pitchFamily="18" charset="0"/>
                        <a:cs typeface="Times New Roman" panose="02020603050405020304" pitchFamily="18" charset="0"/>
                      </a:endParaRPr>
                    </a:p>
                  </a:txBody>
                  <a:tcPr anchor="ctr"/>
                </a:tc>
                <a:tc>
                  <a:txBody>
                    <a:bodyPr/>
                    <a:lstStyle/>
                    <a:p>
                      <a:pPr algn="ctr"/>
                      <a:endParaRPr lang="hr-HR" sz="2400">
                        <a:latin typeface="Times New Roman" panose="02020603050405020304" pitchFamily="18" charset="0"/>
                        <a:cs typeface="Times New Roman" panose="02020603050405020304" pitchFamily="18" charset="0"/>
                      </a:endParaRP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10,00</a:t>
                      </a:r>
                    </a:p>
                  </a:txBody>
                  <a:tcPr anchor="ct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80289389"/>
              </p:ext>
            </p:extLst>
          </p:nvPr>
        </p:nvGraphicFramePr>
        <p:xfrm>
          <a:off x="672568" y="5151553"/>
          <a:ext cx="10848870" cy="914400"/>
        </p:xfrm>
        <a:graphic>
          <a:graphicData uri="http://schemas.openxmlformats.org/drawingml/2006/table">
            <a:tbl>
              <a:tblPr firstRow="1" bandRow="1">
                <a:tableStyleId>{5C22544A-7EE6-4342-B048-85BDC9FD1C3A}</a:tableStyleId>
              </a:tblPr>
              <a:tblGrid>
                <a:gridCol w="3277820">
                  <a:extLst>
                    <a:ext uri="{9D8B030D-6E8A-4147-A177-3AD203B41FA5}">
                      <a16:colId xmlns:a16="http://schemas.microsoft.com/office/drawing/2014/main" val="20000"/>
                    </a:ext>
                  </a:extLst>
                </a:gridCol>
                <a:gridCol w="1514210">
                  <a:extLst>
                    <a:ext uri="{9D8B030D-6E8A-4147-A177-3AD203B41FA5}">
                      <a16:colId xmlns:a16="http://schemas.microsoft.com/office/drawing/2014/main" val="20001"/>
                    </a:ext>
                  </a:extLst>
                </a:gridCol>
                <a:gridCol w="1514210">
                  <a:extLst>
                    <a:ext uri="{9D8B030D-6E8A-4147-A177-3AD203B41FA5}">
                      <a16:colId xmlns:a16="http://schemas.microsoft.com/office/drawing/2014/main" val="20002"/>
                    </a:ext>
                  </a:extLst>
                </a:gridCol>
                <a:gridCol w="1514210">
                  <a:extLst>
                    <a:ext uri="{9D8B030D-6E8A-4147-A177-3AD203B41FA5}">
                      <a16:colId xmlns:a16="http://schemas.microsoft.com/office/drawing/2014/main" val="20003"/>
                    </a:ext>
                  </a:extLst>
                </a:gridCol>
                <a:gridCol w="1514210">
                  <a:extLst>
                    <a:ext uri="{9D8B030D-6E8A-4147-A177-3AD203B41FA5}">
                      <a16:colId xmlns:a16="http://schemas.microsoft.com/office/drawing/2014/main" val="20004"/>
                    </a:ext>
                  </a:extLst>
                </a:gridCol>
                <a:gridCol w="1514210">
                  <a:extLst>
                    <a:ext uri="{9D8B030D-6E8A-4147-A177-3AD203B41FA5}">
                      <a16:colId xmlns:a16="http://schemas.microsoft.com/office/drawing/2014/main" val="20005"/>
                    </a:ext>
                  </a:extLst>
                </a:gridCol>
              </a:tblGrid>
              <a:tr h="370840">
                <a:tc>
                  <a:txBody>
                    <a:bodyPr/>
                    <a:lstStyle/>
                    <a:p>
                      <a:r>
                        <a:rPr lang="hr-HR" sz="2400" dirty="0">
                          <a:solidFill>
                            <a:schemeClr val="tx1"/>
                          </a:solidFill>
                          <a:latin typeface="Times New Roman" panose="02020603050405020304" pitchFamily="18" charset="0"/>
                          <a:cs typeface="Times New Roman" panose="02020603050405020304" pitchFamily="18" charset="0"/>
                        </a:rPr>
                        <a:t>Element vrednovanja</a:t>
                      </a:r>
                    </a:p>
                  </a:txBody>
                  <a:tcP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5.</a:t>
                      </a:r>
                      <a:r>
                        <a:rPr lang="hr-HR" sz="2400" baseline="0" dirty="0">
                          <a:solidFill>
                            <a:schemeClr val="tx1"/>
                          </a:solidFill>
                          <a:latin typeface="Times New Roman" panose="02020603050405020304" pitchFamily="18" charset="0"/>
                          <a:cs typeface="Times New Roman" panose="02020603050405020304" pitchFamily="18" charset="0"/>
                        </a:rPr>
                        <a:t> razred</a:t>
                      </a:r>
                      <a:endParaRPr lang="hr-HR" sz="2400" dirty="0">
                        <a:solidFill>
                          <a:schemeClr val="tx1"/>
                        </a:solidFill>
                        <a:latin typeface="Times New Roman" panose="02020603050405020304" pitchFamily="18" charset="0"/>
                        <a:cs typeface="Times New Roman" panose="02020603050405020304" pitchFamily="18" charset="0"/>
                      </a:endParaRP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6.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7.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8. razred</a:t>
                      </a:r>
                    </a:p>
                  </a:txBody>
                  <a:tcPr anchor="ctr">
                    <a:solidFill>
                      <a:srgbClr val="E1B37A"/>
                    </a:solidFill>
                  </a:tcPr>
                </a:tc>
                <a:tc>
                  <a:txBody>
                    <a:bodyPr/>
                    <a:lstStyle/>
                    <a:p>
                      <a:pPr algn="ctr"/>
                      <a:r>
                        <a:rPr lang="hr-HR" sz="2400" dirty="0">
                          <a:solidFill>
                            <a:schemeClr val="tx1"/>
                          </a:solidFill>
                          <a:latin typeface="Times New Roman" panose="02020603050405020304" pitchFamily="18" charset="0"/>
                          <a:cs typeface="Times New Roman" panose="02020603050405020304" pitchFamily="18" charset="0"/>
                        </a:rPr>
                        <a:t>Ukupno</a:t>
                      </a:r>
                    </a:p>
                  </a:txBody>
                  <a:tcPr anchor="ctr">
                    <a:solidFill>
                      <a:srgbClr val="E1B37A"/>
                    </a:solidFill>
                  </a:tcPr>
                </a:tc>
                <a:extLst>
                  <a:ext uri="{0D108BD9-81ED-4DB2-BD59-A6C34878D82A}">
                    <a16:rowId xmlns:a16="http://schemas.microsoft.com/office/drawing/2014/main" val="10000"/>
                  </a:ext>
                </a:extLst>
              </a:tr>
              <a:tr h="370840">
                <a:tc>
                  <a:txBody>
                    <a:bodyPr/>
                    <a:lstStyle/>
                    <a:p>
                      <a:r>
                        <a:rPr lang="hr-HR" sz="2400" dirty="0">
                          <a:latin typeface="Times New Roman" panose="02020603050405020304" pitchFamily="18" charset="0"/>
                          <a:cs typeface="Times New Roman" panose="02020603050405020304" pitchFamily="18" charset="0"/>
                        </a:rPr>
                        <a:t>Prosjek ocjena</a:t>
                      </a:r>
                    </a:p>
                  </a:txBody>
                  <a:tcP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5,00</a:t>
                      </a:r>
                    </a:p>
                  </a:txBody>
                  <a:tcPr anchor="ctr"/>
                </a:tc>
                <a:tc>
                  <a:txBody>
                    <a:bodyPr/>
                    <a:lstStyle/>
                    <a:p>
                      <a:pPr algn="ctr"/>
                      <a:r>
                        <a:rPr lang="hr-HR" sz="2400" dirty="0">
                          <a:latin typeface="Times New Roman" panose="02020603050405020304" pitchFamily="18" charset="0"/>
                          <a:cs typeface="Times New Roman" panose="02020603050405020304" pitchFamily="18" charset="0"/>
                        </a:rPr>
                        <a:t>20,00</a:t>
                      </a:r>
                    </a:p>
                  </a:txBody>
                  <a:tcPr anchor="ctr"/>
                </a:tc>
                <a:extLst>
                  <a:ext uri="{0D108BD9-81ED-4DB2-BD59-A6C34878D82A}">
                    <a16:rowId xmlns:a16="http://schemas.microsoft.com/office/drawing/2014/main" val="10001"/>
                  </a:ext>
                </a:extLst>
              </a:tr>
            </a:tbl>
          </a:graphicData>
        </a:graphic>
      </p:graphicFrame>
      <p:sp>
        <p:nvSpPr>
          <p:cNvPr id="7" name="Title 1"/>
          <p:cNvSpPr txBox="1">
            <a:spLocks/>
          </p:cNvSpPr>
          <p:nvPr/>
        </p:nvSpPr>
        <p:spPr>
          <a:xfrm>
            <a:off x="672568" y="62018"/>
            <a:ext cx="10467656"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ZAJEDNIČKI  ELEMENTI </a:t>
            </a:r>
          </a:p>
        </p:txBody>
      </p:sp>
    </p:spTree>
    <p:extLst>
      <p:ext uri="{BB962C8B-B14F-4D97-AF65-F5344CB8AC3E}">
        <p14:creationId xmlns:p14="http://schemas.microsoft.com/office/powerpoint/2010/main" val="389388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72567" y="502036"/>
            <a:ext cx="10467656" cy="1507067"/>
          </a:xfrm>
        </p:spPr>
        <p:txBody>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POSEBAN ELEMENT</a:t>
            </a:r>
          </a:p>
        </p:txBody>
      </p:sp>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672567" y="1800098"/>
            <a:ext cx="10718244" cy="4457012"/>
          </a:xfrm>
        </p:spPr>
        <p:txBody>
          <a:bodyPr>
            <a:normAutofit/>
          </a:bodyPr>
          <a:lstStyle/>
          <a:p>
            <a:pPr algn="just"/>
            <a:r>
              <a:rPr lang="hr-HR" dirty="0">
                <a:solidFill>
                  <a:schemeClr val="tx1"/>
                </a:solidFill>
                <a:latin typeface="Times New Roman" panose="02020603050405020304" pitchFamily="18" charset="0"/>
                <a:cs typeface="Times New Roman" panose="02020603050405020304" pitchFamily="18" charset="0"/>
              </a:rPr>
              <a:t>Poseban element vrednovanja čini uspjeh kandidata koji su ostvarili u otežanim uvjetima obrazovanja. Kandidatima će se priznati ostvarivanje isključivo jednog (najpovoljnijeg) od sljedećih prava:</a:t>
            </a:r>
          </a:p>
          <a:p>
            <a:pPr lvl="1"/>
            <a:r>
              <a:rPr lang="hr-HR" dirty="0">
                <a:solidFill>
                  <a:schemeClr val="tx1"/>
                </a:solidFill>
                <a:latin typeface="Times New Roman" panose="02020603050405020304" pitchFamily="18" charset="0"/>
                <a:cs typeface="Times New Roman" panose="02020603050405020304" pitchFamily="18" charset="0"/>
              </a:rPr>
              <a:t>kandidat sa zdravstvenim teškoćama (teže zdravstvene teškoće ili dugotrajno liječenje)</a:t>
            </a:r>
            <a:endParaRPr lang="pl-PL" dirty="0">
              <a:solidFill>
                <a:schemeClr val="tx1"/>
              </a:solidFill>
              <a:latin typeface="Times New Roman" panose="02020603050405020304" pitchFamily="18" charset="0"/>
              <a:cs typeface="Times New Roman" panose="02020603050405020304" pitchFamily="18" charset="0"/>
            </a:endParaRPr>
          </a:p>
          <a:p>
            <a:pPr lvl="1"/>
            <a:r>
              <a:rPr lang="hr-HR" dirty="0">
                <a:solidFill>
                  <a:schemeClr val="tx1"/>
                </a:solidFill>
                <a:latin typeface="Times New Roman" panose="02020603050405020304" pitchFamily="18" charset="0"/>
                <a:cs typeface="Times New Roman" panose="02020603050405020304" pitchFamily="18" charset="0"/>
              </a:rPr>
              <a:t>živi uz jednoga ili oba roditelja s dugotrajnom teškom bolesti (liječničku potvrdu) </a:t>
            </a:r>
          </a:p>
          <a:p>
            <a:pPr lvl="1"/>
            <a:r>
              <a:rPr lang="hr-HR" dirty="0">
                <a:solidFill>
                  <a:schemeClr val="tx1"/>
                </a:solidFill>
                <a:latin typeface="Times New Roman" panose="02020603050405020304" pitchFamily="18" charset="0"/>
                <a:cs typeface="Times New Roman" panose="02020603050405020304" pitchFamily="18" charset="0"/>
              </a:rPr>
              <a:t>živi uz dugotrajno nezaposlena oba roditelja (potvrdu izdaje Hrvatski zavod za zapošljavanje)</a:t>
            </a:r>
          </a:p>
          <a:p>
            <a:pPr lvl="1"/>
            <a:r>
              <a:rPr lang="sv-SE" dirty="0">
                <a:solidFill>
                  <a:schemeClr val="tx1"/>
                </a:solidFill>
                <a:latin typeface="Times New Roman" panose="02020603050405020304" pitchFamily="18" charset="0"/>
                <a:cs typeface="Times New Roman" panose="02020603050405020304" pitchFamily="18" charset="0"/>
              </a:rPr>
              <a:t>živi uz samohranoga roditelja korisnika socijalne skrbi</a:t>
            </a:r>
            <a:endParaRPr lang="hr-HR" dirty="0">
              <a:solidFill>
                <a:schemeClr val="tx1"/>
              </a:solidFill>
              <a:latin typeface="Times New Roman" panose="02020603050405020304" pitchFamily="18" charset="0"/>
              <a:cs typeface="Times New Roman" panose="02020603050405020304" pitchFamily="18" charset="0"/>
            </a:endParaRPr>
          </a:p>
          <a:p>
            <a:pPr lvl="1"/>
            <a:r>
              <a:rPr lang="hr-HR" dirty="0">
                <a:solidFill>
                  <a:schemeClr val="tx1"/>
                </a:solidFill>
                <a:latin typeface="Times New Roman" panose="02020603050405020304" pitchFamily="18" charset="0"/>
                <a:cs typeface="Times New Roman" panose="02020603050405020304" pitchFamily="18" charset="0"/>
              </a:rPr>
              <a:t>ako je kandidatu jedan roditelj preminuo </a:t>
            </a:r>
          </a:p>
          <a:p>
            <a:pPr lvl="1"/>
            <a:r>
              <a:rPr lang="hr-HR" dirty="0">
                <a:solidFill>
                  <a:schemeClr val="tx1"/>
                </a:solidFill>
                <a:latin typeface="Times New Roman" panose="02020603050405020304" pitchFamily="18" charset="0"/>
                <a:cs typeface="Times New Roman" panose="02020603050405020304" pitchFamily="18" charset="0"/>
              </a:rPr>
              <a:t>ako je kandidat dijete bez roditelja ili odgovarajuće roditeljske skrbi</a:t>
            </a:r>
          </a:p>
          <a:p>
            <a:pPr lvl="1"/>
            <a:r>
              <a:rPr lang="hr-HR" dirty="0">
                <a:solidFill>
                  <a:schemeClr val="tx1"/>
                </a:solidFill>
                <a:latin typeface="Times New Roman" panose="02020603050405020304" pitchFamily="18" charset="0"/>
                <a:cs typeface="Times New Roman" panose="02020603050405020304" pitchFamily="18" charset="0"/>
              </a:rPr>
              <a:t>kandidat koji je pripadnik romske nacionalne manjine </a:t>
            </a:r>
          </a:p>
          <a:p>
            <a:pPr lvl="1"/>
            <a:endParaRPr lang="pl-PL"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58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utnik 3"/>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Title 1"/>
          <p:cNvSpPr>
            <a:spLocks noGrp="1"/>
          </p:cNvSpPr>
          <p:nvPr>
            <p:ph type="title"/>
          </p:nvPr>
        </p:nvSpPr>
        <p:spPr>
          <a:xfrm>
            <a:off x="672568" y="526533"/>
            <a:ext cx="10467656" cy="1507067"/>
          </a:xfrm>
        </p:spPr>
        <p:txBody>
          <a:bodyPr/>
          <a:lstStyle/>
          <a:p>
            <a:pPr algn="ctr"/>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DODATNI  ELEMENT</a:t>
            </a:r>
          </a:p>
        </p:txBody>
      </p:sp>
      <p:sp>
        <p:nvSpPr>
          <p:cNvPr id="3" name="Content Placeholder 2"/>
          <p:cNvSpPr>
            <a:spLocks noGrp="1"/>
          </p:cNvSpPr>
          <p:nvPr>
            <p:ph idx="1"/>
          </p:nvPr>
        </p:nvSpPr>
        <p:spPr>
          <a:xfrm>
            <a:off x="943023" y="2125040"/>
            <a:ext cx="10197201" cy="3615267"/>
          </a:xfrm>
        </p:spPr>
        <p:txBody>
          <a:bodyPr>
            <a:noAutofit/>
          </a:bodyPr>
          <a:lstStyle/>
          <a:p>
            <a:pPr algn="just"/>
            <a:r>
              <a:rPr lang="hr-HR" sz="2600" dirty="0">
                <a:solidFill>
                  <a:schemeClr val="tx1"/>
                </a:solidFill>
                <a:latin typeface="Times New Roman" panose="02020603050405020304" pitchFamily="18" charset="0"/>
                <a:cs typeface="Times New Roman" panose="02020603050405020304" pitchFamily="18" charset="0"/>
              </a:rPr>
              <a:t>Dodatni element vrednovanja čine sposobnosti, darovitosti i znanja kandidata. Sposobnosti, darovitosti i znanja kandidata dokazuju se i vrednuju: </a:t>
            </a:r>
          </a:p>
          <a:p>
            <a:pPr lvl="1"/>
            <a:r>
              <a:rPr lang="hr-HR" sz="2200" dirty="0">
                <a:solidFill>
                  <a:schemeClr val="tx1"/>
                </a:solidFill>
                <a:latin typeface="Times New Roman" panose="02020603050405020304" pitchFamily="18" charset="0"/>
                <a:cs typeface="Times New Roman" panose="02020603050405020304" pitchFamily="18" charset="0"/>
              </a:rPr>
              <a:t>na osnovi provjere (ispitivanja) posebnih znanja, vještina, sposobnosti i darovitosti; </a:t>
            </a:r>
          </a:p>
          <a:p>
            <a:pPr lvl="1"/>
            <a:r>
              <a:rPr lang="pl-PL" sz="2200" dirty="0">
                <a:solidFill>
                  <a:schemeClr val="tx1"/>
                </a:solidFill>
                <a:latin typeface="Times New Roman" panose="02020603050405020304" pitchFamily="18" charset="0"/>
                <a:cs typeface="Times New Roman" panose="02020603050405020304" pitchFamily="18" charset="0"/>
              </a:rPr>
              <a:t>na osnovi rezultata postignutih na natjecanjima u znanju; </a:t>
            </a:r>
          </a:p>
          <a:p>
            <a:pPr lvl="1"/>
            <a:r>
              <a:rPr lang="hr-HR" sz="2200" dirty="0">
                <a:solidFill>
                  <a:schemeClr val="tx1"/>
                </a:solidFill>
                <a:latin typeface="Times New Roman" panose="02020603050405020304" pitchFamily="18" charset="0"/>
                <a:cs typeface="Times New Roman" panose="02020603050405020304" pitchFamily="18" charset="0"/>
              </a:rPr>
              <a:t>na osnovi rezultata postignutih na natjecanjima školskih sportskih društava. </a:t>
            </a:r>
          </a:p>
        </p:txBody>
      </p:sp>
    </p:spTree>
    <p:extLst>
      <p:ext uri="{BB962C8B-B14F-4D97-AF65-F5344CB8AC3E}">
        <p14:creationId xmlns:p14="http://schemas.microsoft.com/office/powerpoint/2010/main" val="102550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p:cNvSpPr/>
          <p:nvPr/>
        </p:nvSpPr>
        <p:spPr>
          <a:xfrm>
            <a:off x="1306101" y="2369845"/>
            <a:ext cx="9679578" cy="261257"/>
          </a:xfrm>
          <a:prstGeom prst="rect">
            <a:avLst/>
          </a:prstGeom>
          <a:solidFill>
            <a:srgbClr val="F8F8F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Title 1"/>
          <p:cNvSpPr>
            <a:spLocks noGrp="1"/>
          </p:cNvSpPr>
          <p:nvPr>
            <p:ph type="title"/>
          </p:nvPr>
        </p:nvSpPr>
        <p:spPr>
          <a:xfrm>
            <a:off x="659505" y="587829"/>
            <a:ext cx="10467656" cy="1507067"/>
          </a:xfrm>
        </p:spPr>
        <p:txBody>
          <a:bodyPr/>
          <a:lstStyle/>
          <a:p>
            <a:r>
              <a:rPr lang="hr-H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Provjera posebnih znanja kandidata </a:t>
            </a:r>
          </a:p>
        </p:txBody>
      </p:sp>
      <p:sp>
        <p:nvSpPr>
          <p:cNvPr id="3" name="Content Placeholder 2"/>
          <p:cNvSpPr>
            <a:spLocks noGrp="1"/>
          </p:cNvSpPr>
          <p:nvPr>
            <p:ph idx="1"/>
          </p:nvPr>
        </p:nvSpPr>
        <p:spPr>
          <a:xfrm>
            <a:off x="1047289" y="1955224"/>
            <a:ext cx="10197201" cy="3615267"/>
          </a:xfrm>
        </p:spPr>
        <p:txBody>
          <a:bodyPr>
            <a:noAutofit/>
          </a:bodyPr>
          <a:lstStyle/>
          <a:p>
            <a:pPr algn="just"/>
            <a:r>
              <a:rPr lang="hr-HR" dirty="0">
                <a:solidFill>
                  <a:schemeClr val="tx1"/>
                </a:solidFill>
                <a:latin typeface="Times New Roman" panose="02020603050405020304" pitchFamily="18" charset="0"/>
                <a:cs typeface="Times New Roman" panose="02020603050405020304" pitchFamily="18" charset="0"/>
              </a:rPr>
              <a:t>Srednje škole </a:t>
            </a:r>
            <a:r>
              <a:rPr lang="hr-HR" b="1" dirty="0">
                <a:solidFill>
                  <a:schemeClr val="tx1"/>
                </a:solidFill>
                <a:latin typeface="Times New Roman" panose="02020603050405020304" pitchFamily="18" charset="0"/>
                <a:cs typeface="Times New Roman" panose="02020603050405020304" pitchFamily="18" charset="0"/>
              </a:rPr>
              <a:t>mogu</a:t>
            </a:r>
            <a:r>
              <a:rPr lang="hr-HR" dirty="0">
                <a:solidFill>
                  <a:schemeClr val="tx1"/>
                </a:solidFill>
                <a:latin typeface="Times New Roman" panose="02020603050405020304" pitchFamily="18" charset="0"/>
                <a:cs typeface="Times New Roman" panose="02020603050405020304" pitchFamily="18" charset="0"/>
              </a:rPr>
              <a:t>, u opravdanim slučajevima, provoditi provjere posebnih znanja iz nastavnih predmeta posebno važnih za upis kandidata u pojedini program obrazovanja Zahtjev za suglasnost srednje škole dostavljaju Ministarstvu najkasnije do kraja prvoga polugodišta tekuće školske godine, a za upis u narednu školsku godinu. Na temelju provjera kandidat može ostvariti najviše 5 bodova.</a:t>
            </a:r>
          </a:p>
          <a:p>
            <a:pPr algn="just"/>
            <a:endParaRPr lang="hr-HR" sz="1600" dirty="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0"/>
              </a:spcAft>
            </a:pPr>
            <a:r>
              <a:rPr lang="hr-HR" dirty="0">
                <a:solidFill>
                  <a:schemeClr val="tx1"/>
                </a:solidFill>
                <a:latin typeface="Times New Roman" panose="02020603050405020304" pitchFamily="18" charset="0"/>
                <a:cs typeface="Times New Roman" panose="02020603050405020304" pitchFamily="18" charset="0"/>
              </a:rPr>
              <a:t>Vrednovanje uspjeha radi upisa u programe likovne umjetnosti i dizajna;</a:t>
            </a:r>
          </a:p>
          <a:p>
            <a:pPr algn="just">
              <a:spcBef>
                <a:spcPts val="0"/>
              </a:spcBef>
              <a:spcAft>
                <a:spcPts val="0"/>
              </a:spcAft>
            </a:pPr>
            <a:r>
              <a:rPr lang="hr-HR" dirty="0">
                <a:solidFill>
                  <a:schemeClr val="tx1"/>
                </a:solidFill>
                <a:latin typeface="Times New Roman" panose="02020603050405020304" pitchFamily="18" charset="0"/>
                <a:cs typeface="Times New Roman" panose="02020603050405020304" pitchFamily="18" charset="0"/>
              </a:rPr>
              <a:t>Vrednovanje uspjeha radi upisa u programe glazbene umjetnosti;</a:t>
            </a:r>
          </a:p>
          <a:p>
            <a:pPr algn="just">
              <a:spcBef>
                <a:spcPts val="0"/>
              </a:spcBef>
              <a:spcAft>
                <a:spcPts val="0"/>
              </a:spcAft>
            </a:pPr>
            <a:r>
              <a:rPr lang="hr-HR" dirty="0">
                <a:solidFill>
                  <a:schemeClr val="tx1"/>
                </a:solidFill>
                <a:latin typeface="Times New Roman" panose="02020603050405020304" pitchFamily="18" charset="0"/>
                <a:cs typeface="Times New Roman" panose="02020603050405020304" pitchFamily="18" charset="0"/>
              </a:rPr>
              <a:t>Vrednovanje uspjeha za upis u programe plesne umjetnosti; </a:t>
            </a:r>
          </a:p>
          <a:p>
            <a:pPr algn="just">
              <a:spcBef>
                <a:spcPts val="0"/>
              </a:spcBef>
              <a:spcAft>
                <a:spcPts val="0"/>
              </a:spcAft>
            </a:pPr>
            <a:r>
              <a:rPr lang="pl-PL" dirty="0">
                <a:solidFill>
                  <a:schemeClr val="tx1"/>
                </a:solidFill>
                <a:latin typeface="Times New Roman" panose="02020603050405020304" pitchFamily="18" charset="0"/>
                <a:cs typeface="Times New Roman" panose="02020603050405020304" pitchFamily="18" charset="0"/>
              </a:rPr>
              <a:t>Vrednovanje uspjeha za upis u razredne odjele za sportaše</a:t>
            </a:r>
            <a:endParaRPr lang="hr-HR" dirty="0">
              <a:solidFill>
                <a:schemeClr val="tx1"/>
              </a:solidFill>
              <a:latin typeface="Times New Roman" panose="02020603050405020304" pitchFamily="18" charset="0"/>
              <a:cs typeface="Times New Roman" panose="02020603050405020304" pitchFamily="18" charset="0"/>
            </a:endParaRPr>
          </a:p>
          <a:p>
            <a:pPr algn="just"/>
            <a:endParaRPr lang="hr-HR"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914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587</TotalTime>
  <Words>1860</Words>
  <Application>Microsoft Office PowerPoint</Application>
  <PresentationFormat>Široki zaslon</PresentationFormat>
  <Paragraphs>201</Paragraphs>
  <Slides>23</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23</vt:i4>
      </vt:variant>
    </vt:vector>
  </HeadingPairs>
  <TitlesOfParts>
    <vt:vector size="27" baseType="lpstr">
      <vt:lpstr>Arial</vt:lpstr>
      <vt:lpstr>Garamond</vt:lpstr>
      <vt:lpstr>Times New Roman</vt:lpstr>
      <vt:lpstr>Organski</vt:lpstr>
      <vt:lpstr>PRIJAVE  I  UPISI  U SREDNJE ŠKOLE</vt:lpstr>
      <vt:lpstr>PRIJAVE I UPISI U SREDNJE ŠKOLE</vt:lpstr>
      <vt:lpstr>Pravilnik o elementima i kriterijima</vt:lpstr>
      <vt:lpstr>Pravilnik o elementima i kriterijima</vt:lpstr>
      <vt:lpstr>ZAJEDNIČKI  ELEMENTI </vt:lpstr>
      <vt:lpstr>PowerPoint prezentacija</vt:lpstr>
      <vt:lpstr>POSEBAN ELEMENT</vt:lpstr>
      <vt:lpstr>DODATNI  ELEMENT</vt:lpstr>
      <vt:lpstr>Provjera posebnih znanja kandidata </vt:lpstr>
      <vt:lpstr>Vrednovanje rezultata kandidata postignutih na natjecanjima iz znanja i u sportu </vt:lpstr>
      <vt:lpstr>Vrednovanje rezultata kandidata postignutih na natjecanjima iz znanja</vt:lpstr>
      <vt:lpstr>Vrednovanje rezultata kandidata postignutih na sportskim natjecanjima </vt:lpstr>
      <vt:lpstr>Dodatne provjere znanja i sposobnosti kandidata</vt:lpstr>
      <vt:lpstr>Postupci u aplikaciji</vt:lpstr>
      <vt:lpstr>Prijava u sustav</vt:lpstr>
      <vt:lpstr>Kartica "Moji podaci"</vt:lpstr>
      <vt:lpstr>Kartica „Obrazovni programi”</vt:lpstr>
      <vt:lpstr>Kartica „Moji odabir” </vt:lpstr>
      <vt:lpstr>Kartica „Moj raspored”</vt:lpstr>
      <vt:lpstr>Kartica „Moji rezultati” </vt:lpstr>
      <vt:lpstr>Kontinuirano praćenje bodovnog stanja</vt:lpstr>
      <vt:lpstr>Zaključavanje liste prioriteta, potpisivanje prijavnica, konačne ljestvice poretka</vt:lpstr>
      <vt:lpstr>Važni dokumenti i web stranice za upise u I. razred srednje škole u 2020./2021. školskoj godini: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PRIJAVE I UPISI U SREDNJE ŠKOLE</dc:title>
  <dc:creator>Tome Kovacevic</dc:creator>
  <cp:lastModifiedBy>Tome Kovačević</cp:lastModifiedBy>
  <cp:revision>56</cp:revision>
  <dcterms:created xsi:type="dcterms:W3CDTF">2014-06-02T19:52:15Z</dcterms:created>
  <dcterms:modified xsi:type="dcterms:W3CDTF">2020-06-02T12:13:29Z</dcterms:modified>
</cp:coreProperties>
</file>